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sldIdLst>
    <p:sldId id="256" r:id="rId2"/>
    <p:sldId id="284" r:id="rId3"/>
    <p:sldId id="259" r:id="rId4"/>
    <p:sldId id="260" r:id="rId5"/>
    <p:sldId id="261" r:id="rId6"/>
    <p:sldId id="262" r:id="rId7"/>
    <p:sldId id="263" r:id="rId8"/>
    <p:sldId id="264" r:id="rId9"/>
    <p:sldId id="265" r:id="rId10"/>
    <p:sldId id="266" r:id="rId11"/>
    <p:sldId id="267" r:id="rId12"/>
    <p:sldId id="270" r:id="rId13"/>
    <p:sldId id="273" r:id="rId14"/>
    <p:sldId id="276" r:id="rId15"/>
    <p:sldId id="277" r:id="rId16"/>
    <p:sldId id="278" r:id="rId17"/>
    <p:sldId id="286" r:id="rId18"/>
    <p:sldId id="285" r:id="rId19"/>
    <p:sldId id="279" r:id="rId20"/>
    <p:sldId id="280" r:id="rId21"/>
    <p:sldId id="28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26" autoAdjust="0"/>
    <p:restoredTop sz="94660"/>
  </p:normalViewPr>
  <p:slideViewPr>
    <p:cSldViewPr>
      <p:cViewPr varScale="1">
        <p:scale>
          <a:sx n="68" d="100"/>
          <a:sy n="68" d="100"/>
        </p:scale>
        <p:origin x="-60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B3E74F-D924-49A1-BC94-532234CDE788}" type="datetimeFigureOut">
              <a:rPr lang="en-US" smtClean="0"/>
              <a:pPr/>
              <a:t>6/25/2013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B96573-E420-4C69-A2E2-008D14CA16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B96573-E420-4C69-A2E2-008D14CA1618}"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B96573-E420-4C69-A2E2-008D14CA1618}"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B96573-E420-4C69-A2E2-008D14CA1618}" type="slidenum">
              <a:rPr lang="en-US" smtClean="0"/>
              <a:pPr/>
              <a:t>14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B96573-E420-4C69-A2E2-008D14CA1618}" type="slidenum">
              <a:rPr lang="en-US" smtClean="0"/>
              <a:pPr/>
              <a:t>15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B96573-E420-4C69-A2E2-008D14CA1618}" type="slidenum">
              <a:rPr lang="en-US" smtClean="0"/>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B96573-E420-4C69-A2E2-008D14CA1618}" type="slidenum">
              <a:rPr lang="en-US" smtClean="0"/>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B96573-E420-4C69-A2E2-008D14CA1618}" type="slidenum">
              <a:rPr lang="en-US" smtClean="0"/>
              <a:pPr/>
              <a:t>20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B96573-E420-4C69-A2E2-008D14CA1618}"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ED6EE7A-72D5-4AEB-A690-B5144A079C94}" type="datetimeFigureOut">
              <a:rPr lang="en-US" smtClean="0"/>
              <a:pPr/>
              <a:t>6/25/2013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8DA942E-454E-4CBF-88AD-4EC64B7185E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D6EE7A-72D5-4AEB-A690-B5144A079C94}"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A942E-454E-4CBF-88AD-4EC64B7185E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ED6EE7A-72D5-4AEB-A690-B5144A079C94}"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A942E-454E-4CBF-88AD-4EC64B7185E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D6EE7A-72D5-4AEB-A690-B5144A079C94}"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DA942E-454E-4CBF-88AD-4EC64B7185E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ED6EE7A-72D5-4AEB-A690-B5144A079C94}" type="datetimeFigureOut">
              <a:rPr lang="en-US" smtClean="0"/>
              <a:pPr/>
              <a:t>6/25/2013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DA942E-454E-4CBF-88AD-4EC64B7185E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ED6EE7A-72D5-4AEB-A690-B5144A079C94}" type="datetimeFigureOut">
              <a:rPr lang="en-US" smtClean="0"/>
              <a:pPr/>
              <a:t>6/25/2013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DA942E-454E-4CBF-88AD-4EC64B7185E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D6EE7A-72D5-4AEB-A690-B5144A079C94}" type="datetimeFigureOut">
              <a:rPr lang="en-US" smtClean="0"/>
              <a:pPr/>
              <a:t>6/25/2013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DA942E-454E-4CBF-88AD-4EC64B7185E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D6EE7A-72D5-4AEB-A690-B5144A079C94}"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DA942E-454E-4CBF-88AD-4EC64B7185E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ED6EE7A-72D5-4AEB-A690-B5144A079C94}"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8DA942E-454E-4CBF-88AD-4EC64B7185E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D6EE7A-72D5-4AEB-A690-B5144A079C94}"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A942E-454E-4CBF-88AD-4EC64B7185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D6EE7A-72D5-4AEB-A690-B5144A079C94}"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DA942E-454E-4CBF-88AD-4EC64B7185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ED6EE7A-72D5-4AEB-A690-B5144A079C94}" type="datetimeFigureOut">
              <a:rPr lang="en-US" smtClean="0"/>
              <a:pPr/>
              <a:t>6/25/2013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8DA942E-454E-4CBF-88AD-4EC64B7185E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jpe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jpeg"/><Relationship Id="rId7"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2590800"/>
            <a:ext cx="6629400" cy="2286000"/>
          </a:xfrm>
        </p:spPr>
        <p:txBody>
          <a:bodyPr/>
          <a:lstStyle/>
          <a:p>
            <a:pPr algn="ctr"/>
            <a:r>
              <a:rPr lang="en-US" sz="2800" b="1" dirty="0" smtClean="0">
                <a:solidFill>
                  <a:srgbClr val="C00000"/>
                </a:solidFill>
                <a:latin typeface="Times New Roman" pitchFamily="18" charset="0"/>
                <a:cs typeface="Times New Roman" pitchFamily="18" charset="0"/>
              </a:rPr>
              <a:t>“</a:t>
            </a:r>
            <a:r>
              <a:rPr lang="en-US" sz="28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br>
              <a:rPr lang="en-GB" sz="2000" b="1" i="1" dirty="0" smtClean="0">
                <a:solidFill>
                  <a:srgbClr val="C00000"/>
                </a:solidFill>
                <a:latin typeface="Times New Roman" pitchFamily="18" charset="0"/>
                <a:cs typeface="Times New Roman" pitchFamily="18" charset="0"/>
              </a:rPr>
            </a:br>
            <a:r>
              <a:rPr lang="en-GB" sz="2000" b="1" i="1" dirty="0" smtClean="0">
                <a:solidFill>
                  <a:srgbClr val="C00000"/>
                </a:solidFill>
                <a:latin typeface="Times New Roman" pitchFamily="18" charset="0"/>
                <a:cs typeface="Times New Roman" pitchFamily="18" charset="0"/>
              </a:rPr>
              <a:t/>
            </a:r>
            <a:br>
              <a:rPr lang="en-GB" sz="2000" b="1" i="1" dirty="0" smtClean="0">
                <a:solidFill>
                  <a:srgbClr val="C00000"/>
                </a:solidFill>
                <a:latin typeface="Times New Roman" pitchFamily="18" charset="0"/>
                <a:cs typeface="Times New Roman" pitchFamily="18" charset="0"/>
              </a:rPr>
            </a:br>
            <a:r>
              <a:rPr lang="en-GB" sz="2000" b="1" i="1" dirty="0" smtClean="0">
                <a:solidFill>
                  <a:srgbClr val="C00000"/>
                </a:solidFill>
                <a:latin typeface="Times New Roman" pitchFamily="18" charset="0"/>
                <a:cs typeface="Times New Roman" pitchFamily="18" charset="0"/>
              </a:rPr>
              <a:t/>
            </a:r>
            <a:br>
              <a:rPr lang="en-GB" sz="2000" b="1" i="1" dirty="0" smtClean="0">
                <a:solidFill>
                  <a:srgbClr val="C00000"/>
                </a:solidFill>
                <a:latin typeface="Times New Roman" pitchFamily="18" charset="0"/>
                <a:cs typeface="Times New Roman" pitchFamily="18" charset="0"/>
              </a:rPr>
            </a:br>
            <a:r>
              <a:rPr lang="en-GB" sz="2400" b="1" i="1" dirty="0" smtClean="0">
                <a:solidFill>
                  <a:schemeClr val="accent6">
                    <a:lumMod val="50000"/>
                  </a:schemeClr>
                </a:solidFill>
                <a:latin typeface="Times New Roman" pitchFamily="18" charset="0"/>
                <a:cs typeface="Times New Roman" pitchFamily="18" charset="0"/>
              </a:rPr>
              <a:t>Prepared By:  ITA RYK.</a:t>
            </a:r>
            <a:endParaRPr lang="en-US" sz="2000" dirty="0">
              <a:solidFill>
                <a:schemeClr val="accent6">
                  <a:lumMod val="50000"/>
                </a:schemeClr>
              </a:solidFill>
              <a:latin typeface="Times New Roman" pitchFamily="18" charset="0"/>
              <a:cs typeface="Times New Roman" pitchFamily="18" charset="0"/>
            </a:endParaRPr>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ITA</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School Improvement Program in 70 Schools (10 Schools Physically Rehabilitated)</a:t>
            </a:r>
          </a:p>
          <a:p>
            <a:pPr marL="514350" indent="-514350">
              <a:buFont typeface="+mj-lt"/>
              <a:buAutoNum type="arabicPeriod"/>
            </a:pPr>
            <a:r>
              <a:rPr lang="en-US" dirty="0" smtClean="0"/>
              <a:t>ECD Center /  </a:t>
            </a:r>
            <a:r>
              <a:rPr lang="en-US" dirty="0" err="1" smtClean="0"/>
              <a:t>Sanjha</a:t>
            </a:r>
            <a:r>
              <a:rPr lang="en-US" dirty="0" smtClean="0"/>
              <a:t> </a:t>
            </a:r>
            <a:r>
              <a:rPr lang="en-US" dirty="0" err="1" smtClean="0"/>
              <a:t>Vehra</a:t>
            </a:r>
            <a:endParaRPr lang="en-US" dirty="0" smtClean="0"/>
          </a:p>
          <a:p>
            <a:pPr marL="514350" indent="-514350">
              <a:buFont typeface="+mj-lt"/>
              <a:buAutoNum type="arabicPeriod"/>
            </a:pPr>
            <a:r>
              <a:rPr lang="en-US" dirty="0" smtClean="0"/>
              <a:t>Learning 4 Access  (Piloting Program) </a:t>
            </a:r>
          </a:p>
          <a:p>
            <a:pPr marL="514350" indent="-514350">
              <a:buFont typeface="+mj-lt"/>
              <a:buAutoNum type="arabicPeriod"/>
            </a:pPr>
            <a:r>
              <a:rPr lang="en-US" dirty="0" smtClean="0"/>
              <a:t> Vocational Centers ( TEVTA)</a:t>
            </a:r>
          </a:p>
          <a:p>
            <a:pPr marL="514350" indent="-514350">
              <a:buFont typeface="+mj-lt"/>
              <a:buAutoNum type="arabicPeriod"/>
            </a:pPr>
            <a:r>
              <a:rPr lang="en-US" dirty="0" smtClean="0"/>
              <a:t>2 </a:t>
            </a:r>
            <a:r>
              <a:rPr lang="en-US" dirty="0" err="1" smtClean="0"/>
              <a:t>svs</a:t>
            </a:r>
            <a:r>
              <a:rPr lang="en-US" dirty="0" smtClean="0"/>
              <a:t> Model village</a:t>
            </a:r>
          </a:p>
          <a:p>
            <a:pPr marL="514350" indent="-514350">
              <a:buFont typeface="+mj-lt"/>
              <a:buAutoNum type="arabicPeriod"/>
            </a:pPr>
            <a:r>
              <a:rPr lang="en-US" dirty="0" smtClean="0"/>
              <a:t>Unilever ( Soft component partner)</a:t>
            </a:r>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lstStyle/>
          <a:p>
            <a:r>
              <a:rPr lang="en-US" sz="1600" b="1" dirty="0" smtClean="0">
                <a:solidFill>
                  <a:schemeClr val="accent5">
                    <a:lumMod val="50000"/>
                  </a:schemeClr>
                </a:solidFill>
                <a:latin typeface="Times New Roman" pitchFamily="18" charset="0"/>
                <a:cs typeface="Times New Roman" pitchFamily="18" charset="0"/>
              </a:rPr>
              <a:t>Outcome 1: </a:t>
            </a:r>
          </a:p>
          <a:p>
            <a:r>
              <a:rPr lang="en-US" sz="1600" b="1" dirty="0" smtClean="0">
                <a:solidFill>
                  <a:schemeClr val="accent5">
                    <a:lumMod val="50000"/>
                  </a:schemeClr>
                </a:solidFill>
                <a:latin typeface="Times New Roman" pitchFamily="18" charset="0"/>
                <a:cs typeface="Times New Roman" pitchFamily="18" charset="0"/>
              </a:rPr>
              <a:t>Children have access to improved infrastructure and safe learning environment</a:t>
            </a:r>
          </a:p>
          <a:p>
            <a:endParaRPr lang="en-US" dirty="0" smtClean="0"/>
          </a:p>
          <a:p>
            <a:endParaRPr lang="en-US" dirty="0" smtClean="0"/>
          </a:p>
          <a:p>
            <a:endParaRPr lang="en-US" dirty="0" smtClean="0"/>
          </a:p>
          <a:p>
            <a:endParaRPr lang="en-US" dirty="0" smtClean="0"/>
          </a:p>
          <a:p>
            <a:r>
              <a:rPr lang="en-US" sz="1600" b="1" dirty="0" smtClean="0">
                <a:solidFill>
                  <a:srgbClr val="7030A0"/>
                </a:solidFill>
                <a:latin typeface="Times New Roman" pitchFamily="18" charset="0"/>
                <a:cs typeface="Times New Roman" pitchFamily="18" charset="0"/>
              </a:rPr>
              <a:t>Output 1.2</a:t>
            </a:r>
          </a:p>
          <a:p>
            <a:r>
              <a:rPr lang="en-US" sz="1600" b="1" dirty="0" smtClean="0">
                <a:solidFill>
                  <a:srgbClr val="7030A0"/>
                </a:solidFill>
                <a:latin typeface="Times New Roman" pitchFamily="18" charset="0"/>
                <a:cs typeface="Times New Roman" pitchFamily="18" charset="0"/>
              </a:rPr>
              <a:t> </a:t>
            </a:r>
            <a:r>
              <a:rPr lang="en-US" sz="1600" b="1" dirty="0" smtClean="0">
                <a:solidFill>
                  <a:srgbClr val="7030A0"/>
                </a:solidFill>
              </a:rPr>
              <a:t>schools 70 schools are supplied with learning materials, furniture and Para Teachers</a:t>
            </a:r>
            <a:endParaRPr lang="en-US" sz="1600" dirty="0" smtClean="0">
              <a:solidFill>
                <a:srgbClr val="7030A0"/>
              </a:solidFill>
            </a:endParaRPr>
          </a:p>
          <a:p>
            <a:r>
              <a:rPr lang="en-US" sz="1600" b="1" dirty="0" smtClean="0">
                <a:solidFill>
                  <a:srgbClr val="7030A0"/>
                </a:solidFill>
                <a:latin typeface="Times New Roman" pitchFamily="18" charset="0"/>
                <a:cs typeface="Times New Roman" pitchFamily="18" charset="0"/>
              </a:rPr>
              <a:t>	</a:t>
            </a:r>
          </a:p>
          <a:p>
            <a:endParaRPr lang="en-US" dirty="0"/>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For implementation of improved infrastructure and safe learning environment ITA has provided missing facilities &amp; furniture in 10 targeted schools as per need of schools.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lstStyle/>
          <a:p>
            <a:r>
              <a:rPr lang="en-US" sz="1600" b="1" dirty="0" smtClean="0">
                <a:solidFill>
                  <a:schemeClr val="accent5">
                    <a:lumMod val="50000"/>
                  </a:schemeClr>
                </a:solidFill>
                <a:latin typeface="Times New Roman" pitchFamily="18" charset="0"/>
                <a:cs typeface="Times New Roman" pitchFamily="18" charset="0"/>
              </a:rPr>
              <a:t>Outcome 1: </a:t>
            </a:r>
          </a:p>
          <a:p>
            <a:r>
              <a:rPr lang="en-US" sz="1600" b="1" dirty="0" smtClean="0">
                <a:solidFill>
                  <a:schemeClr val="accent5">
                    <a:lumMod val="50000"/>
                  </a:schemeClr>
                </a:solidFill>
                <a:latin typeface="Times New Roman" pitchFamily="18" charset="0"/>
                <a:cs typeface="Times New Roman" pitchFamily="18" charset="0"/>
              </a:rPr>
              <a:t>Children have access to improved infrastructure and safe learning environment</a:t>
            </a:r>
          </a:p>
          <a:p>
            <a:endParaRPr lang="en-US" dirty="0" smtClean="0"/>
          </a:p>
          <a:p>
            <a:endParaRPr lang="en-US" dirty="0" smtClean="0"/>
          </a:p>
          <a:p>
            <a:endParaRPr lang="en-US" dirty="0" smtClean="0"/>
          </a:p>
          <a:p>
            <a:endParaRPr lang="en-US" dirty="0" smtClean="0"/>
          </a:p>
          <a:p>
            <a:r>
              <a:rPr lang="en-US" sz="1600" b="1" dirty="0" smtClean="0">
                <a:solidFill>
                  <a:srgbClr val="7030A0"/>
                </a:solidFill>
                <a:latin typeface="Times New Roman" pitchFamily="18" charset="0"/>
                <a:cs typeface="Times New Roman" pitchFamily="18" charset="0"/>
              </a:rPr>
              <a:t>Output 1.2</a:t>
            </a:r>
          </a:p>
          <a:p>
            <a:r>
              <a:rPr lang="en-US" sz="1600" b="1" dirty="0" smtClean="0">
                <a:solidFill>
                  <a:srgbClr val="7030A0"/>
                </a:solidFill>
                <a:latin typeface="Times New Roman" pitchFamily="18" charset="0"/>
                <a:cs typeface="Times New Roman" pitchFamily="18" charset="0"/>
              </a:rPr>
              <a:t> </a:t>
            </a:r>
            <a:r>
              <a:rPr lang="en-US" sz="1600" b="1" dirty="0" smtClean="0">
                <a:solidFill>
                  <a:srgbClr val="7030A0"/>
                </a:solidFill>
              </a:rPr>
              <a:t>schools 70 schools are supplied with learning materials, furniture and Para Teachers</a:t>
            </a:r>
            <a:endParaRPr lang="en-US" sz="1600" dirty="0" smtClean="0">
              <a:solidFill>
                <a:srgbClr val="7030A0"/>
              </a:solidFill>
            </a:endParaRPr>
          </a:p>
          <a:p>
            <a:r>
              <a:rPr lang="en-US" sz="1600" b="1" dirty="0" smtClean="0">
                <a:solidFill>
                  <a:srgbClr val="7030A0"/>
                </a:solidFill>
                <a:latin typeface="Times New Roman" pitchFamily="18" charset="0"/>
                <a:cs typeface="Times New Roman" pitchFamily="18" charset="0"/>
              </a:rPr>
              <a:t>	</a:t>
            </a:r>
          </a:p>
          <a:p>
            <a:endParaRPr lang="en-US" dirty="0"/>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endParaRPr lang="en-US" sz="2000" b="1" dirty="0" smtClean="0">
              <a:latin typeface="Times New Roman" pitchFamily="18" charset="0"/>
              <a:cs typeface="Times New Roman" pitchFamily="18" charset="0"/>
            </a:endParaRPr>
          </a:p>
          <a:p>
            <a:r>
              <a:rPr lang="en-US" sz="2000" b="1" dirty="0" smtClean="0"/>
              <a:t> Appointment of 40 Para-teachers </a:t>
            </a:r>
            <a:endParaRPr lang="en-US" sz="2000" dirty="0" smtClean="0"/>
          </a:p>
          <a:p>
            <a:endParaRPr lang="en-US" sz="2000" b="1" dirty="0" smtClean="0">
              <a:latin typeface="Times New Roman" pitchFamily="18" charset="0"/>
              <a:cs typeface="Times New Roman" pitchFamily="18" charset="0"/>
            </a:endParaRPr>
          </a:p>
          <a:p>
            <a:r>
              <a:rPr lang="en-US" sz="1800" b="1" dirty="0" smtClean="0">
                <a:latin typeface="Times New Roman" pitchFamily="18" charset="0"/>
                <a:cs typeface="Times New Roman" pitchFamily="18" charset="0"/>
              </a:rPr>
              <a:t>To ensure quality of education we provided temporary teachers to provide support in our partner school.</a:t>
            </a:r>
          </a:p>
          <a:p>
            <a:endParaRPr lang="en-US" sz="1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lstStyle/>
          <a:p>
            <a:r>
              <a:rPr lang="en-US" sz="1600" b="1" dirty="0" smtClean="0">
                <a:solidFill>
                  <a:schemeClr val="accent5">
                    <a:lumMod val="50000"/>
                  </a:schemeClr>
                </a:solidFill>
                <a:latin typeface="Times New Roman" pitchFamily="18" charset="0"/>
                <a:cs typeface="Times New Roman" pitchFamily="18" charset="0"/>
              </a:rPr>
              <a:t>Outcome 1: </a:t>
            </a:r>
          </a:p>
          <a:p>
            <a:r>
              <a:rPr lang="en-US" sz="1600" b="1" dirty="0" smtClean="0">
                <a:solidFill>
                  <a:schemeClr val="accent5">
                    <a:lumMod val="50000"/>
                  </a:schemeClr>
                </a:solidFill>
                <a:latin typeface="Times New Roman" pitchFamily="18" charset="0"/>
                <a:cs typeface="Times New Roman" pitchFamily="18" charset="0"/>
              </a:rPr>
              <a:t>Children have access to improved infrastructure and safe learning environment</a:t>
            </a:r>
          </a:p>
          <a:p>
            <a:endParaRPr lang="en-US" dirty="0" smtClean="0"/>
          </a:p>
          <a:p>
            <a:endParaRPr lang="en-US" dirty="0" smtClean="0"/>
          </a:p>
          <a:p>
            <a:endParaRPr lang="en-US" dirty="0" smtClean="0"/>
          </a:p>
          <a:p>
            <a:endParaRPr lang="en-US" dirty="0" smtClean="0"/>
          </a:p>
          <a:p>
            <a:r>
              <a:rPr lang="en-US" sz="1600" b="1" dirty="0" smtClean="0">
                <a:solidFill>
                  <a:srgbClr val="7030A0"/>
                </a:solidFill>
                <a:latin typeface="Times New Roman" pitchFamily="18" charset="0"/>
                <a:cs typeface="Times New Roman" pitchFamily="18" charset="0"/>
              </a:rPr>
              <a:t>Output 1.2</a:t>
            </a:r>
          </a:p>
          <a:p>
            <a:r>
              <a:rPr lang="en-US" sz="1600" b="1" dirty="0" smtClean="0">
                <a:solidFill>
                  <a:srgbClr val="7030A0"/>
                </a:solidFill>
                <a:latin typeface="Times New Roman" pitchFamily="18" charset="0"/>
                <a:cs typeface="Times New Roman" pitchFamily="18" charset="0"/>
              </a:rPr>
              <a:t> </a:t>
            </a:r>
            <a:r>
              <a:rPr lang="en-US" sz="1600" b="1" dirty="0" smtClean="0">
                <a:solidFill>
                  <a:srgbClr val="7030A0"/>
                </a:solidFill>
              </a:rPr>
              <a:t>schools 70 schools are supplied with learning materials, furniture and Para Teachers</a:t>
            </a:r>
            <a:endParaRPr lang="en-US" sz="1600" dirty="0" smtClean="0">
              <a:solidFill>
                <a:srgbClr val="7030A0"/>
              </a:solidFill>
            </a:endParaRPr>
          </a:p>
          <a:p>
            <a:r>
              <a:rPr lang="en-US" sz="1600" b="1" dirty="0" smtClean="0">
                <a:solidFill>
                  <a:srgbClr val="7030A0"/>
                </a:solidFill>
                <a:latin typeface="Times New Roman" pitchFamily="18" charset="0"/>
                <a:cs typeface="Times New Roman" pitchFamily="18" charset="0"/>
              </a:rPr>
              <a:t>	</a:t>
            </a:r>
          </a:p>
          <a:p>
            <a:endParaRPr lang="en-US" dirty="0"/>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a:xfrm>
            <a:off x="3575050" y="1828800"/>
            <a:ext cx="5111750" cy="4572000"/>
          </a:xfrm>
        </p:spPr>
        <p:txBody>
          <a:bodyPr>
            <a:normAutofit/>
          </a:bodyPr>
          <a:lstStyle/>
          <a:p>
            <a:r>
              <a:rPr lang="en-US" sz="2000" b="1" dirty="0" smtClean="0"/>
              <a:t>Reading Kits, Health Kits, Sports Kits, TLM’s   ( Teacher learning material )</a:t>
            </a:r>
            <a:endParaRPr lang="en-US" sz="2000" dirty="0" smtClean="0"/>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ECE kits, Health kits, sports kits, visit registers and national curriculum were distributed in all 70 partner schools</a:t>
            </a:r>
          </a:p>
          <a:p>
            <a:r>
              <a:rPr lang="en-US" sz="2000" b="1" dirty="0" smtClean="0">
                <a:latin typeface="Times New Roman" pitchFamily="18" charset="0"/>
                <a:cs typeface="Times New Roman" pitchFamily="18" charset="0"/>
              </a:rPr>
              <a:t>Science kits were provided in 10 schools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lstStyle/>
          <a:p>
            <a:r>
              <a:rPr lang="en-US" sz="1800" b="1" dirty="0" smtClean="0">
                <a:solidFill>
                  <a:schemeClr val="accent5">
                    <a:lumMod val="50000"/>
                  </a:schemeClr>
                </a:solidFill>
                <a:latin typeface="Times New Roman" pitchFamily="18" charset="0"/>
                <a:cs typeface="Times New Roman" pitchFamily="18" charset="0"/>
              </a:rPr>
              <a:t>Outcome 2:</a:t>
            </a:r>
          </a:p>
          <a:p>
            <a:r>
              <a:rPr lang="en-US" sz="1800" b="1" dirty="0" smtClean="0">
                <a:solidFill>
                  <a:schemeClr val="accent5">
                    <a:lumMod val="50000"/>
                  </a:schemeClr>
                </a:solidFill>
                <a:latin typeface="Times New Roman" pitchFamily="18" charset="0"/>
                <a:cs typeface="Times New Roman" pitchFamily="18" charset="0"/>
              </a:rPr>
              <a:t> Issues relating quality of education are addressed </a:t>
            </a:r>
          </a:p>
          <a:p>
            <a:endParaRPr lang="en-US" dirty="0" smtClean="0"/>
          </a:p>
          <a:p>
            <a:endParaRPr lang="en-US" dirty="0" smtClean="0"/>
          </a:p>
          <a:p>
            <a:endParaRPr lang="en-US" dirty="0" smtClean="0"/>
          </a:p>
          <a:p>
            <a:endParaRPr lang="en-US" dirty="0" smtClean="0"/>
          </a:p>
          <a:p>
            <a:r>
              <a:rPr lang="en-US" sz="1600" b="1" dirty="0" smtClean="0"/>
              <a:t>Output 2.1 </a:t>
            </a:r>
            <a:r>
              <a:rPr lang="en-US" sz="1600" b="1" dirty="0" smtClean="0">
                <a:solidFill>
                  <a:srgbClr val="7030A0"/>
                </a:solidFill>
                <a:latin typeface="Times New Roman" pitchFamily="18" charset="0"/>
                <a:cs typeface="Times New Roman" pitchFamily="18" charset="0"/>
              </a:rPr>
              <a:t>300 schools, teachers and school councils provided quality inputs for learning, ECE, DRR, hygiene, life skills and environmental education	</a:t>
            </a:r>
          </a:p>
          <a:p>
            <a:endParaRPr lang="en-US" dirty="0">
              <a:solidFill>
                <a:srgbClr val="7030A0"/>
              </a:solidFill>
              <a:latin typeface="Times New Roman" pitchFamily="18" charset="0"/>
              <a:cs typeface="Times New Roman" pitchFamily="18" charset="0"/>
            </a:endParaRPr>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pPr marL="274320" lvl="2" indent="-274320">
              <a:buClr>
                <a:schemeClr val="accent3"/>
              </a:buClr>
              <a:buSzPct val="95000"/>
            </a:pPr>
            <a:r>
              <a:rPr lang="en-US" sz="1800" b="1" dirty="0" smtClean="0">
                <a:latin typeface="Times New Roman" pitchFamily="18" charset="0"/>
                <a:cs typeface="Times New Roman" pitchFamily="18" charset="0"/>
              </a:rPr>
              <a:t>Training of  Head teachers, School Teachers and Para Teachers were conducted by ITA</a:t>
            </a:r>
            <a:endParaRPr lang="en-US" sz="16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Before training TNA was conducted in 70 Schools</a:t>
            </a:r>
            <a:endParaRPr lang="en-US" sz="16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During reporting quarter ITA conducted 3 days training workshop to improve the learning levels of students and enhance the teaching skills of the teachers for the promotion of Quality Education. </a:t>
            </a:r>
          </a:p>
          <a:p>
            <a:pPr lvl="0"/>
            <a:r>
              <a:rPr lang="en-US" sz="1800" dirty="0" smtClean="0">
                <a:latin typeface="Times New Roman" pitchFamily="18" charset="0"/>
                <a:cs typeface="Times New Roman" pitchFamily="18" charset="0"/>
              </a:rPr>
              <a:t> Six days </a:t>
            </a:r>
            <a:r>
              <a:rPr lang="en-US" sz="1800" b="1" dirty="0" smtClean="0">
                <a:latin typeface="Times New Roman" pitchFamily="18" charset="0"/>
                <a:cs typeface="Times New Roman" pitchFamily="18" charset="0"/>
              </a:rPr>
              <a:t>Subject Base Training</a:t>
            </a:r>
            <a:r>
              <a:rPr lang="en-US" sz="1800" dirty="0" smtClean="0">
                <a:latin typeface="Times New Roman" pitchFamily="18" charset="0"/>
                <a:cs typeface="Times New Roman" pitchFamily="18" charset="0"/>
              </a:rPr>
              <a:t> on English, Math and Science</a:t>
            </a:r>
          </a:p>
          <a:p>
            <a:pPr lvl="0"/>
            <a:r>
              <a:rPr lang="en-US" sz="1800" dirty="0" smtClean="0">
                <a:latin typeface="Times New Roman" pitchFamily="18" charset="0"/>
                <a:cs typeface="Times New Roman" pitchFamily="18" charset="0"/>
              </a:rPr>
              <a:t> Two days Training on Health &amp; Hygiene Training  </a:t>
            </a:r>
          </a:p>
          <a:p>
            <a:pPr lvl="0"/>
            <a:r>
              <a:rPr lang="en-US" sz="1800" dirty="0" smtClean="0">
                <a:latin typeface="Times New Roman" pitchFamily="18" charset="0"/>
                <a:cs typeface="Times New Roman" pitchFamily="18" charset="0"/>
              </a:rPr>
              <a:t>Two days Training on Early Childhood Education</a:t>
            </a:r>
          </a:p>
          <a:p>
            <a:pPr lvl="0"/>
            <a:r>
              <a:rPr lang="en-US" sz="1800" dirty="0" smtClean="0">
                <a:latin typeface="Times New Roman" pitchFamily="18" charset="0"/>
                <a:cs typeface="Times New Roman" pitchFamily="18" charset="0"/>
              </a:rPr>
              <a:t>Two days Training on Disaster Risk Reduction</a:t>
            </a:r>
          </a:p>
          <a:p>
            <a:pPr lvl="0"/>
            <a:r>
              <a:rPr lang="en-US" sz="1800" dirty="0" smtClean="0">
                <a:latin typeface="Times New Roman" pitchFamily="18" charset="0"/>
                <a:cs typeface="Times New Roman" pitchFamily="18" charset="0"/>
              </a:rPr>
              <a:t>120 PSTs and Para teachers were trained in that workshop</a:t>
            </a:r>
          </a:p>
          <a:p>
            <a:pPr lvl="0"/>
            <a:endParaRPr lang="en-US" sz="1800"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lstStyle/>
          <a:p>
            <a:r>
              <a:rPr lang="en-US" sz="1800" b="1" dirty="0" smtClean="0">
                <a:solidFill>
                  <a:schemeClr val="accent5">
                    <a:lumMod val="50000"/>
                  </a:schemeClr>
                </a:solidFill>
                <a:latin typeface="Times New Roman" pitchFamily="18" charset="0"/>
                <a:cs typeface="Times New Roman" pitchFamily="18" charset="0"/>
              </a:rPr>
              <a:t>Outcome 2:</a:t>
            </a:r>
          </a:p>
          <a:p>
            <a:r>
              <a:rPr lang="en-US" sz="1800" b="1" dirty="0" smtClean="0">
                <a:solidFill>
                  <a:schemeClr val="accent5">
                    <a:lumMod val="50000"/>
                  </a:schemeClr>
                </a:solidFill>
                <a:latin typeface="Times New Roman" pitchFamily="18" charset="0"/>
                <a:cs typeface="Times New Roman" pitchFamily="18" charset="0"/>
              </a:rPr>
              <a:t> Issues relating quality of education are addressed </a:t>
            </a:r>
          </a:p>
          <a:p>
            <a:endParaRPr lang="en-US" dirty="0" smtClean="0"/>
          </a:p>
          <a:p>
            <a:endParaRPr lang="en-US" dirty="0" smtClean="0"/>
          </a:p>
          <a:p>
            <a:endParaRPr lang="en-US" dirty="0" smtClean="0"/>
          </a:p>
          <a:p>
            <a:endParaRPr lang="en-US" dirty="0" smtClean="0"/>
          </a:p>
          <a:p>
            <a:r>
              <a:rPr lang="en-US" sz="1600" b="1" dirty="0" smtClean="0"/>
              <a:t>Output 2.2</a:t>
            </a:r>
          </a:p>
          <a:p>
            <a:r>
              <a:rPr lang="en-US" sz="1600" b="1" dirty="0" smtClean="0">
                <a:solidFill>
                  <a:srgbClr val="7030A0"/>
                </a:solidFill>
                <a:latin typeface="Times New Roman" pitchFamily="18" charset="0"/>
                <a:cs typeface="Times New Roman" pitchFamily="18" charset="0"/>
              </a:rPr>
              <a:t>School Enrichments Programs</a:t>
            </a:r>
          </a:p>
          <a:p>
            <a:endParaRPr lang="en-US" dirty="0">
              <a:solidFill>
                <a:srgbClr val="7030A0"/>
              </a:solidFill>
              <a:latin typeface="Times New Roman" pitchFamily="18" charset="0"/>
              <a:cs typeface="Times New Roman" pitchFamily="18" charset="0"/>
            </a:endParaRPr>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r>
              <a:rPr lang="en-US" sz="2000" b="1" dirty="0" smtClean="0">
                <a:latin typeface="Times New Roman" pitchFamily="18" charset="0"/>
                <a:cs typeface="Times New Roman" pitchFamily="18" charset="0"/>
              </a:rPr>
              <a:t>Summer School 2012-13</a:t>
            </a:r>
          </a:p>
          <a:p>
            <a:r>
              <a:rPr lang="en-US" sz="1800" dirty="0" smtClean="0"/>
              <a:t>As part of a non-academic, positive learning experience, summer school provide a safe environment where children can develop self-confidence, social skills, and good work habits while still allowing them to be “kids” having fun.</a:t>
            </a:r>
          </a:p>
          <a:p>
            <a:r>
              <a:rPr lang="en-US" sz="1800" dirty="0" smtClean="0">
                <a:latin typeface="Times New Roman" pitchFamily="18" charset="0"/>
                <a:cs typeface="Times New Roman" pitchFamily="18" charset="0"/>
              </a:rPr>
              <a:t>Summer School was conducted in 25 Schools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lstStyle/>
          <a:p>
            <a:r>
              <a:rPr lang="en-US" sz="1800" b="1" dirty="0" smtClean="0">
                <a:solidFill>
                  <a:schemeClr val="accent5">
                    <a:lumMod val="50000"/>
                  </a:schemeClr>
                </a:solidFill>
                <a:latin typeface="Times New Roman" pitchFamily="18" charset="0"/>
                <a:cs typeface="Times New Roman" pitchFamily="18" charset="0"/>
              </a:rPr>
              <a:t>Outcome 2:</a:t>
            </a:r>
          </a:p>
          <a:p>
            <a:r>
              <a:rPr lang="en-US" sz="1800" b="1" dirty="0" smtClean="0">
                <a:solidFill>
                  <a:schemeClr val="accent5">
                    <a:lumMod val="50000"/>
                  </a:schemeClr>
                </a:solidFill>
                <a:latin typeface="Times New Roman" pitchFamily="18" charset="0"/>
                <a:cs typeface="Times New Roman" pitchFamily="18" charset="0"/>
              </a:rPr>
              <a:t> Issues relating quality of education are addressed </a:t>
            </a:r>
          </a:p>
          <a:p>
            <a:endParaRPr lang="en-US" dirty="0" smtClean="0"/>
          </a:p>
          <a:p>
            <a:endParaRPr lang="en-US" dirty="0" smtClean="0"/>
          </a:p>
          <a:p>
            <a:endParaRPr lang="en-US" dirty="0" smtClean="0"/>
          </a:p>
          <a:p>
            <a:endParaRPr lang="en-US" dirty="0" smtClean="0"/>
          </a:p>
          <a:p>
            <a:r>
              <a:rPr lang="en-US" sz="1600" b="1" dirty="0" smtClean="0"/>
              <a:t>Output 2.3</a:t>
            </a:r>
          </a:p>
          <a:p>
            <a:r>
              <a:rPr lang="en-US" sz="1600" b="1" dirty="0" smtClean="0">
                <a:solidFill>
                  <a:srgbClr val="7030A0"/>
                </a:solidFill>
                <a:latin typeface="Times New Roman" pitchFamily="18" charset="0"/>
                <a:cs typeface="Times New Roman" pitchFamily="18" charset="0"/>
              </a:rPr>
              <a:t>School Enrichments Programs</a:t>
            </a:r>
          </a:p>
          <a:p>
            <a:endParaRPr lang="en-US" dirty="0">
              <a:solidFill>
                <a:srgbClr val="7030A0"/>
              </a:solidFill>
              <a:latin typeface="Times New Roman" pitchFamily="18" charset="0"/>
              <a:cs typeface="Times New Roman" pitchFamily="18" charset="0"/>
            </a:endParaRPr>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r>
              <a:rPr lang="en-US" sz="2400" b="1" dirty="0" smtClean="0"/>
              <a:t>Life Skills Sessions</a:t>
            </a:r>
          </a:p>
          <a:p>
            <a:endParaRPr lang="en-US" sz="1800" dirty="0" smtClean="0"/>
          </a:p>
          <a:p>
            <a:r>
              <a:rPr lang="en-US" sz="1800" dirty="0" smtClean="0"/>
              <a:t>Life skill sessions were conducted in targeted schools in which Education promoters told to the children about different life skills.</a:t>
            </a:r>
          </a:p>
          <a:p>
            <a:r>
              <a:rPr lang="en-US" sz="1800" dirty="0" smtClean="0"/>
              <a:t>Personal hygiene</a:t>
            </a:r>
          </a:p>
          <a:p>
            <a:r>
              <a:rPr lang="en-US" sz="1800" dirty="0" smtClean="0"/>
              <a:t>Cleanliness</a:t>
            </a:r>
          </a:p>
          <a:p>
            <a:r>
              <a:rPr lang="en-US" sz="1800" dirty="0" smtClean="0"/>
              <a:t>Speak the truth</a:t>
            </a:r>
          </a:p>
          <a:p>
            <a:r>
              <a:rPr lang="en-US" sz="1800" dirty="0" smtClean="0"/>
              <a:t>Obeying elders</a:t>
            </a:r>
          </a:p>
          <a:p>
            <a:r>
              <a:rPr lang="en-US" sz="1800" dirty="0" smtClean="0"/>
              <a:t>Punctuality etc.</a:t>
            </a:r>
          </a:p>
          <a:p>
            <a:endParaRPr lang="en-US" sz="1800" dirty="0" smtClean="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lstStyle/>
          <a:p>
            <a:endParaRPr lang="en-US" sz="1800" b="1" dirty="0" smtClean="0">
              <a:solidFill>
                <a:schemeClr val="accent5">
                  <a:lumMod val="50000"/>
                </a:schemeClr>
              </a:solidFill>
              <a:latin typeface="Times New Roman" pitchFamily="18" charset="0"/>
              <a:cs typeface="Times New Roman" pitchFamily="18" charset="0"/>
            </a:endParaRPr>
          </a:p>
          <a:p>
            <a:r>
              <a:rPr lang="en-US" sz="1800" b="1" dirty="0" smtClean="0">
                <a:solidFill>
                  <a:schemeClr val="accent5">
                    <a:lumMod val="50000"/>
                  </a:schemeClr>
                </a:solidFill>
                <a:latin typeface="Times New Roman" pitchFamily="18" charset="0"/>
                <a:cs typeface="Times New Roman" pitchFamily="18" charset="0"/>
              </a:rPr>
              <a:t> </a:t>
            </a:r>
            <a:r>
              <a:rPr lang="en-US" sz="1800" b="1" dirty="0" smtClean="0">
                <a:solidFill>
                  <a:schemeClr val="accent5">
                    <a:lumMod val="50000"/>
                  </a:schemeClr>
                </a:solidFill>
              </a:rPr>
              <a:t>Outcome 3: Catch Up Program for out of school children </a:t>
            </a:r>
            <a:endParaRPr lang="en-US" sz="1800" dirty="0" smtClean="0">
              <a:solidFill>
                <a:schemeClr val="accent5">
                  <a:lumMod val="50000"/>
                </a:schemeClr>
              </a:solidFill>
            </a:endParaRPr>
          </a:p>
          <a:p>
            <a:r>
              <a:rPr lang="en-US" sz="1800" b="1" dirty="0" smtClean="0">
                <a:solidFill>
                  <a:schemeClr val="accent5">
                    <a:lumMod val="50000"/>
                  </a:schemeClr>
                </a:solidFill>
                <a:latin typeface="Times New Roman" pitchFamily="18" charset="0"/>
                <a:cs typeface="Times New Roman" pitchFamily="18" charset="0"/>
              </a:rPr>
              <a:t> </a:t>
            </a:r>
          </a:p>
          <a:p>
            <a:endParaRPr lang="en-US" dirty="0" smtClean="0"/>
          </a:p>
          <a:p>
            <a:endParaRPr lang="en-US" dirty="0" smtClean="0"/>
          </a:p>
          <a:p>
            <a:endParaRPr lang="en-US" dirty="0" smtClean="0"/>
          </a:p>
          <a:p>
            <a:endParaRPr lang="en-US" dirty="0" smtClean="0"/>
          </a:p>
          <a:p>
            <a:endParaRPr lang="en-US" sz="1600" b="1" dirty="0" smtClean="0"/>
          </a:p>
          <a:p>
            <a:r>
              <a:rPr lang="en-US" sz="1600" b="1" dirty="0" smtClean="0">
                <a:solidFill>
                  <a:srgbClr val="7030A0"/>
                </a:solidFill>
              </a:rPr>
              <a:t>Outcome </a:t>
            </a:r>
            <a:endParaRPr lang="en-US" sz="1600" dirty="0" smtClean="0">
              <a:solidFill>
                <a:srgbClr val="7030A0"/>
              </a:solidFill>
            </a:endParaRPr>
          </a:p>
          <a:p>
            <a:r>
              <a:rPr lang="en-US" sz="1600" b="1" dirty="0" smtClean="0">
                <a:solidFill>
                  <a:srgbClr val="7030A0"/>
                </a:solidFill>
              </a:rPr>
              <a:t>Output 3.1  catch up program for 1000 vulnerable children 8-12 in afternoons</a:t>
            </a:r>
            <a:endParaRPr lang="en-US" sz="1600" dirty="0" smtClean="0">
              <a:solidFill>
                <a:srgbClr val="7030A0"/>
              </a:solidFill>
            </a:endParaRPr>
          </a:p>
          <a:p>
            <a:endParaRPr lang="en-US" sz="1600" b="1" dirty="0" smtClean="0">
              <a:solidFill>
                <a:srgbClr val="7030A0"/>
              </a:solidFill>
              <a:latin typeface="Times New Roman" pitchFamily="18" charset="0"/>
              <a:cs typeface="Times New Roman" pitchFamily="18" charset="0"/>
            </a:endParaRPr>
          </a:p>
          <a:p>
            <a:endParaRPr lang="en-US" dirty="0">
              <a:solidFill>
                <a:srgbClr val="7030A0"/>
              </a:solidFill>
              <a:latin typeface="Times New Roman" pitchFamily="18" charset="0"/>
              <a:cs typeface="Times New Roman" pitchFamily="18" charset="0"/>
            </a:endParaRPr>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r>
              <a:rPr lang="en-US" sz="1800" dirty="0" smtClean="0"/>
              <a:t>Catch up program was for those children who were never enrolled or dropped out for some reasons. It was an afternoon program to enhance reading capability of children and to mainstream them in respective classes or level. It was conducted in Jam </a:t>
            </a:r>
            <a:r>
              <a:rPr lang="en-US" sz="1800" dirty="0" err="1" smtClean="0"/>
              <a:t>Pur</a:t>
            </a:r>
            <a:r>
              <a:rPr lang="en-US" sz="1800" dirty="0" smtClean="0"/>
              <a:t> on basis of ASER results. </a:t>
            </a:r>
            <a:endParaRPr lang="en-US" sz="1800"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normAutofit lnSpcReduction="10000"/>
          </a:bodyPr>
          <a:lstStyle/>
          <a:p>
            <a:endParaRPr lang="en-US" sz="1800" b="1" dirty="0" smtClean="0">
              <a:solidFill>
                <a:schemeClr val="accent5">
                  <a:lumMod val="50000"/>
                </a:schemeClr>
              </a:solidFill>
              <a:latin typeface="Times New Roman" pitchFamily="18" charset="0"/>
              <a:cs typeface="Times New Roman" pitchFamily="18" charset="0"/>
            </a:endParaRPr>
          </a:p>
          <a:p>
            <a:r>
              <a:rPr lang="en-GB" sz="1800" b="1" dirty="0" smtClean="0">
                <a:solidFill>
                  <a:schemeClr val="accent5">
                    <a:lumMod val="50000"/>
                  </a:schemeClr>
                </a:solidFill>
              </a:rPr>
              <a:t>Component 2:  </a:t>
            </a:r>
            <a:r>
              <a:rPr lang="en-US" sz="1800" b="1" dirty="0" smtClean="0">
                <a:solidFill>
                  <a:schemeClr val="accent5">
                    <a:lumMod val="50000"/>
                  </a:schemeClr>
                </a:solidFill>
              </a:rPr>
              <a:t>Targeting 3000 children in affected Districts of Punjab &amp; </a:t>
            </a:r>
            <a:r>
              <a:rPr lang="en-US" sz="1800" b="1" dirty="0" err="1" smtClean="0">
                <a:solidFill>
                  <a:schemeClr val="accent5">
                    <a:lumMod val="50000"/>
                  </a:schemeClr>
                </a:solidFill>
              </a:rPr>
              <a:t>Sindh</a:t>
            </a:r>
            <a:r>
              <a:rPr lang="en-US" sz="1800" b="1" dirty="0" smtClean="0">
                <a:solidFill>
                  <a:schemeClr val="accent5">
                    <a:lumMod val="50000"/>
                  </a:schemeClr>
                </a:solidFill>
              </a:rPr>
              <a:t> (minimum 20 schools) with essential basic school and educational materials (Back to School Kits) to enable quality learning</a:t>
            </a:r>
          </a:p>
          <a:p>
            <a:r>
              <a:rPr lang="en-US" sz="1800" b="1" dirty="0" smtClean="0">
                <a:solidFill>
                  <a:srgbClr val="7030A0"/>
                </a:solidFill>
              </a:rPr>
              <a:t>Output 4.1	3000 worst affected children provided full school kits including, bags, stationery, shoes and uniforms</a:t>
            </a:r>
            <a:endParaRPr lang="en-US" sz="1800" dirty="0" smtClean="0">
              <a:solidFill>
                <a:srgbClr val="7030A0"/>
              </a:solidFill>
            </a:endParaRPr>
          </a:p>
          <a:p>
            <a:endParaRPr lang="en-US" sz="1800" b="1" dirty="0" smtClean="0">
              <a:solidFill>
                <a:schemeClr val="accent5">
                  <a:lumMod val="50000"/>
                </a:schemeClr>
              </a:solidFill>
            </a:endParaRPr>
          </a:p>
          <a:p>
            <a:endParaRPr lang="en-US" dirty="0" smtClean="0"/>
          </a:p>
          <a:p>
            <a:endParaRPr lang="en-US" dirty="0" smtClean="0"/>
          </a:p>
          <a:p>
            <a:endParaRPr lang="en-US" dirty="0" smtClean="0"/>
          </a:p>
          <a:p>
            <a:endParaRPr lang="en-US" sz="1600" b="1" dirty="0" smtClean="0"/>
          </a:p>
          <a:p>
            <a:endParaRPr lang="en-US" sz="1600" b="1" dirty="0" smtClean="0">
              <a:solidFill>
                <a:srgbClr val="7030A0"/>
              </a:solidFill>
              <a:latin typeface="Times New Roman" pitchFamily="18" charset="0"/>
              <a:cs typeface="Times New Roman" pitchFamily="18" charset="0"/>
            </a:endParaRPr>
          </a:p>
          <a:p>
            <a:endParaRPr lang="en-US" dirty="0">
              <a:solidFill>
                <a:srgbClr val="7030A0"/>
              </a:solidFill>
              <a:latin typeface="Times New Roman" pitchFamily="18" charset="0"/>
              <a:cs typeface="Times New Roman" pitchFamily="18" charset="0"/>
            </a:endParaRPr>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pPr marL="274320" lvl="2" indent="-274320">
              <a:buClr>
                <a:schemeClr val="accent3"/>
              </a:buClr>
              <a:buSzPct val="95000"/>
            </a:pPr>
            <a:endParaRPr lang="en-US" sz="2000" b="1" dirty="0" smtClean="0"/>
          </a:p>
          <a:p>
            <a:pPr marL="274320" lvl="2" indent="-274320">
              <a:buClr>
                <a:schemeClr val="accent3"/>
              </a:buClr>
              <a:buSzPct val="95000"/>
            </a:pPr>
            <a:endParaRPr lang="en-US" sz="2000" b="1" dirty="0" smtClean="0"/>
          </a:p>
          <a:p>
            <a:pPr marL="274320" lvl="2" indent="-274320">
              <a:buClr>
                <a:schemeClr val="accent3"/>
              </a:buClr>
              <a:buSzPct val="95000"/>
            </a:pPr>
            <a:r>
              <a:rPr lang="en-US" sz="2000" b="1" dirty="0" smtClean="0"/>
              <a:t>Children in affected areas  supported with uniforms, bags, stationary</a:t>
            </a:r>
            <a:endParaRPr lang="en-US" sz="1800" dirty="0" smtClean="0"/>
          </a:p>
          <a:p>
            <a:endParaRPr lang="en-US" sz="1800" dirty="0" smtClean="0">
              <a:latin typeface="Times New Roman" pitchFamily="18" charset="0"/>
              <a:cs typeface="Times New Roman" pitchFamily="18" charset="0"/>
            </a:endParaRPr>
          </a:p>
          <a:p>
            <a:r>
              <a:rPr lang="en-US" sz="1800" dirty="0" smtClean="0"/>
              <a:t>1000 School kits were distribution in 2 schools(Uniform, Sweaters, shoes, notebooks, Bag etc.)</a:t>
            </a:r>
          </a:p>
          <a:p>
            <a:endParaRPr lang="en-US" sz="1800" dirty="0" smtClean="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normAutofit fontScale="92500" lnSpcReduction="10000"/>
          </a:bodyPr>
          <a:lstStyle/>
          <a:p>
            <a:r>
              <a:rPr lang="en-GB" sz="1800" b="1" dirty="0" smtClean="0">
                <a:solidFill>
                  <a:schemeClr val="accent5">
                    <a:lumMod val="50000"/>
                  </a:schemeClr>
                </a:solidFill>
              </a:rPr>
              <a:t>Component 3:  </a:t>
            </a:r>
            <a:r>
              <a:rPr lang="en-US" sz="1800" b="1" dirty="0" smtClean="0">
                <a:solidFill>
                  <a:schemeClr val="accent5">
                    <a:lumMod val="50000"/>
                  </a:schemeClr>
                </a:solidFill>
              </a:rPr>
              <a:t>Construction of 15 ECD Centers catering to 3000 children (Ages: 6 months to 6 years) with support for health, hygiene, life skills; ECD learning, recreation and nutrition training for mothers and care givers</a:t>
            </a:r>
            <a:endParaRPr lang="en-US" sz="1800" dirty="0" smtClean="0">
              <a:solidFill>
                <a:schemeClr val="accent5">
                  <a:lumMod val="50000"/>
                </a:schemeClr>
              </a:solidFill>
            </a:endParaRPr>
          </a:p>
          <a:p>
            <a:r>
              <a:rPr lang="en-GB" sz="1800" dirty="0" smtClean="0"/>
              <a:t> </a:t>
            </a:r>
            <a:endParaRPr lang="en-US" sz="1800" dirty="0" smtClean="0"/>
          </a:p>
          <a:p>
            <a:r>
              <a:rPr lang="en-US" sz="1800" b="1" dirty="0" smtClean="0">
                <a:solidFill>
                  <a:srgbClr val="7030A0"/>
                </a:solidFill>
              </a:rPr>
              <a:t>Outcome 5: 15 ECD Center establish for Readiness skills provided for children3-4, enabling them to enroll &amp; persist in local schools</a:t>
            </a:r>
            <a:endParaRPr lang="en-US" sz="1800" dirty="0" smtClean="0">
              <a:solidFill>
                <a:srgbClr val="7030A0"/>
              </a:solidFill>
            </a:endParaRPr>
          </a:p>
          <a:p>
            <a:r>
              <a:rPr lang="en-US" sz="1800" dirty="0" smtClean="0">
                <a:solidFill>
                  <a:srgbClr val="7030A0"/>
                </a:solidFill>
              </a:rPr>
              <a:t> </a:t>
            </a:r>
          </a:p>
          <a:p>
            <a:endParaRPr lang="en-US" sz="1800" dirty="0" smtClean="0">
              <a:solidFill>
                <a:srgbClr val="7030A0"/>
              </a:solidFill>
            </a:endParaRPr>
          </a:p>
          <a:p>
            <a:endParaRPr lang="en-US" sz="1800" b="1" dirty="0" smtClean="0">
              <a:solidFill>
                <a:schemeClr val="accent5">
                  <a:lumMod val="50000"/>
                </a:schemeClr>
              </a:solidFill>
            </a:endParaRPr>
          </a:p>
          <a:p>
            <a:endParaRPr lang="en-US" dirty="0" smtClean="0"/>
          </a:p>
          <a:p>
            <a:endParaRPr lang="en-US" dirty="0" smtClean="0"/>
          </a:p>
          <a:p>
            <a:endParaRPr lang="en-US" dirty="0" smtClean="0"/>
          </a:p>
          <a:p>
            <a:endParaRPr lang="en-US" sz="1600" b="1" dirty="0" smtClean="0"/>
          </a:p>
          <a:p>
            <a:endParaRPr lang="en-US" sz="1600" b="1" dirty="0" smtClean="0">
              <a:solidFill>
                <a:srgbClr val="7030A0"/>
              </a:solidFill>
              <a:latin typeface="Times New Roman" pitchFamily="18" charset="0"/>
              <a:cs typeface="Times New Roman" pitchFamily="18" charset="0"/>
            </a:endParaRPr>
          </a:p>
          <a:p>
            <a:endParaRPr lang="en-US" dirty="0">
              <a:solidFill>
                <a:srgbClr val="7030A0"/>
              </a:solidFill>
              <a:latin typeface="Times New Roman" pitchFamily="18" charset="0"/>
              <a:cs typeface="Times New Roman" pitchFamily="18" charset="0"/>
            </a:endParaRPr>
          </a:p>
        </p:txBody>
      </p:sp>
      <p:pic>
        <p:nvPicPr>
          <p:cNvPr id="7" name="Picture 6" descr="C:\Users\Farooq\Desktop\images.jpg"/>
          <p:cNvPicPr/>
          <p:nvPr/>
        </p:nvPicPr>
        <p:blipFill>
          <a:blip r:embed="rId2"/>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3"/>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pPr marL="274320" lvl="2" indent="-274320">
              <a:buClr>
                <a:schemeClr val="accent3"/>
              </a:buClr>
              <a:buSzPct val="95000"/>
            </a:pPr>
            <a:endParaRPr lang="en-US" sz="2000" b="1" dirty="0" smtClean="0"/>
          </a:p>
          <a:p>
            <a:pPr marL="274320" lvl="2" indent="-274320">
              <a:buClr>
                <a:schemeClr val="accent3"/>
              </a:buClr>
              <a:buSzPct val="95000"/>
            </a:pPr>
            <a:r>
              <a:rPr lang="en-US" sz="2000" dirty="0" smtClean="0"/>
              <a:t>We have started 04 SVs Model Village 48/NP, </a:t>
            </a:r>
            <a:r>
              <a:rPr lang="en-US" sz="2000" dirty="0" err="1" smtClean="0"/>
              <a:t>Basti</a:t>
            </a:r>
            <a:r>
              <a:rPr lang="en-US" sz="2000" dirty="0" smtClean="0"/>
              <a:t> Mud </a:t>
            </a:r>
            <a:r>
              <a:rPr lang="en-US" sz="2000" dirty="0" err="1" smtClean="0"/>
              <a:t>Adil</a:t>
            </a:r>
            <a:r>
              <a:rPr lang="en-US" sz="2000" dirty="0" smtClean="0"/>
              <a:t>, </a:t>
            </a:r>
            <a:r>
              <a:rPr lang="en-US" sz="2000" dirty="0" err="1" smtClean="0"/>
              <a:t>Saweya</a:t>
            </a:r>
            <a:r>
              <a:rPr lang="en-US" sz="2000" dirty="0" smtClean="0"/>
              <a:t> </a:t>
            </a:r>
            <a:r>
              <a:rPr lang="en-US" sz="2000" dirty="0" err="1" smtClean="0"/>
              <a:t>Ahna</a:t>
            </a:r>
            <a:r>
              <a:rPr lang="en-US" sz="2000" dirty="0" smtClean="0"/>
              <a:t>, </a:t>
            </a:r>
            <a:r>
              <a:rPr lang="en-US" sz="2000" dirty="0" err="1" smtClean="0"/>
              <a:t>Waghwan</a:t>
            </a:r>
            <a:r>
              <a:rPr lang="en-US" sz="2000" dirty="0" smtClean="0"/>
              <a:t> and they are going well. To enroll children and meeting with mothers were conducted in respective villages.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normAutofit/>
          </a:bodyPr>
          <a:lstStyle/>
          <a:p>
            <a:endParaRPr lang="en-US" sz="1800" dirty="0" smtClean="0">
              <a:solidFill>
                <a:srgbClr val="7030A0"/>
              </a:solidFill>
            </a:endParaRPr>
          </a:p>
          <a:p>
            <a:r>
              <a:rPr lang="en-US" sz="2400" b="1" dirty="0" smtClean="0">
                <a:solidFill>
                  <a:schemeClr val="accent5">
                    <a:lumMod val="50000"/>
                  </a:schemeClr>
                </a:solidFill>
              </a:rPr>
              <a:t>International Days Celebration </a:t>
            </a:r>
          </a:p>
          <a:p>
            <a:endParaRPr lang="en-US" sz="1800" dirty="0" smtClean="0"/>
          </a:p>
          <a:p>
            <a:endParaRPr lang="en-US" dirty="0" smtClean="0"/>
          </a:p>
          <a:p>
            <a:endParaRPr lang="en-US" dirty="0" smtClean="0"/>
          </a:p>
          <a:p>
            <a:endParaRPr lang="en-US" sz="1600" b="1" dirty="0" smtClean="0"/>
          </a:p>
          <a:p>
            <a:endParaRPr lang="en-US" sz="1600" b="1" dirty="0" smtClean="0">
              <a:solidFill>
                <a:srgbClr val="7030A0"/>
              </a:solidFill>
              <a:latin typeface="Times New Roman" pitchFamily="18" charset="0"/>
              <a:cs typeface="Times New Roman" pitchFamily="18" charset="0"/>
            </a:endParaRPr>
          </a:p>
          <a:p>
            <a:endParaRPr lang="en-US" dirty="0">
              <a:solidFill>
                <a:srgbClr val="7030A0"/>
              </a:solidFill>
              <a:latin typeface="Times New Roman" pitchFamily="18" charset="0"/>
              <a:cs typeface="Times New Roman" pitchFamily="18" charset="0"/>
            </a:endParaRPr>
          </a:p>
        </p:txBody>
      </p:sp>
      <p:pic>
        <p:nvPicPr>
          <p:cNvPr id="7" name="Picture 6" descr="C:\Users\Farooq\Desktop\images.jpg"/>
          <p:cNvPicPr/>
          <p:nvPr/>
        </p:nvPicPr>
        <p:blipFill>
          <a:blip r:embed="rId3"/>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a:xfrm>
            <a:off x="3505200" y="2667000"/>
            <a:ext cx="5111750" cy="2362200"/>
          </a:xfrm>
        </p:spPr>
        <p:txBody>
          <a:bodyPr>
            <a:normAutofit/>
          </a:bodyPr>
          <a:lstStyle/>
          <a:p>
            <a:pPr marL="274320" lvl="2" indent="-274320">
              <a:buClr>
                <a:schemeClr val="accent3"/>
              </a:buClr>
              <a:buSzPct val="95000"/>
            </a:pPr>
            <a:r>
              <a:rPr lang="en-US" sz="2000" b="1" dirty="0" smtClean="0">
                <a:solidFill>
                  <a:srgbClr val="7030A0"/>
                </a:solidFill>
              </a:rPr>
              <a:t>Independence day</a:t>
            </a:r>
          </a:p>
          <a:p>
            <a:pPr marL="274320" lvl="2" indent="-274320">
              <a:buClr>
                <a:schemeClr val="accent3"/>
              </a:buClr>
              <a:buSzPct val="95000"/>
            </a:pPr>
            <a:r>
              <a:rPr lang="en-US" sz="2000" b="1" dirty="0" smtClean="0">
                <a:solidFill>
                  <a:srgbClr val="7030A0"/>
                </a:solidFill>
              </a:rPr>
              <a:t>Literacy Walk on “International Literacy Day” 8</a:t>
            </a:r>
            <a:r>
              <a:rPr lang="en-US" sz="2000" b="1" baseline="30000" dirty="0" smtClean="0">
                <a:solidFill>
                  <a:srgbClr val="7030A0"/>
                </a:solidFill>
              </a:rPr>
              <a:t>th</a:t>
            </a:r>
            <a:r>
              <a:rPr lang="en-US" sz="2000" b="1" dirty="0" smtClean="0">
                <a:solidFill>
                  <a:srgbClr val="7030A0"/>
                </a:solidFill>
              </a:rPr>
              <a:t> September 2012</a:t>
            </a:r>
          </a:p>
          <a:p>
            <a:pPr marL="274320" lvl="2" indent="-274320">
              <a:buClr>
                <a:schemeClr val="accent3"/>
              </a:buClr>
              <a:buSzPct val="95000"/>
            </a:pPr>
            <a:r>
              <a:rPr lang="en-US" sz="2000" b="1" dirty="0" smtClean="0">
                <a:solidFill>
                  <a:srgbClr val="7030A0"/>
                </a:solidFill>
              </a:rPr>
              <a:t>Global Action week</a:t>
            </a:r>
          </a:p>
          <a:p>
            <a:pPr marL="274320" lvl="2" indent="-274320">
              <a:buClr>
                <a:schemeClr val="accent3"/>
              </a:buClr>
              <a:buSzPct val="95000"/>
            </a:pPr>
            <a:r>
              <a:rPr lang="en-US" sz="2000" b="1" dirty="0" err="1" smtClean="0">
                <a:solidFill>
                  <a:srgbClr val="7030A0"/>
                </a:solidFill>
              </a:rPr>
              <a:t>Malala</a:t>
            </a:r>
            <a:r>
              <a:rPr lang="en-US" sz="2000" b="1" dirty="0" smtClean="0">
                <a:solidFill>
                  <a:srgbClr val="7030A0"/>
                </a:solidFill>
              </a:rPr>
              <a:t> Day</a:t>
            </a:r>
            <a:endParaRPr lang="en-US" sz="2000" dirty="0" smtClean="0">
              <a:solidFill>
                <a:srgbClr val="7030A0"/>
              </a:solidFill>
            </a:endParaRPr>
          </a:p>
          <a:p>
            <a:pPr marL="274320" lvl="2" indent="-274320">
              <a:buClr>
                <a:schemeClr val="accent3"/>
              </a:buClr>
              <a:buSzPct val="95000"/>
            </a:pPr>
            <a:endParaRPr lang="en-US" sz="2000" b="1" dirty="0" smtClean="0"/>
          </a:p>
          <a:p>
            <a:pPr marL="274320" lvl="2" indent="-274320">
              <a:buClr>
                <a:schemeClr val="accent3"/>
              </a:buClr>
              <a:buSzPct val="95000"/>
              <a:buNone/>
            </a:pPr>
            <a:endParaRPr lang="en-US" sz="20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p:txBody>
          <a:bodyPr>
            <a:normAutofit/>
          </a:bodyPr>
          <a:lstStyle/>
          <a:p>
            <a:endParaRPr lang="en-US" dirty="0" smtClean="0"/>
          </a:p>
          <a:p>
            <a:endParaRPr lang="en-US" dirty="0" smtClean="0"/>
          </a:p>
          <a:p>
            <a:endParaRPr lang="en-US" dirty="0" smtClean="0"/>
          </a:p>
          <a:p>
            <a:endParaRPr lang="en-US" sz="1600" b="1" dirty="0" smtClean="0"/>
          </a:p>
          <a:p>
            <a:endParaRPr lang="en-US" sz="1600" b="1" dirty="0" smtClean="0">
              <a:solidFill>
                <a:srgbClr val="7030A0"/>
              </a:solidFill>
              <a:latin typeface="Times New Roman" pitchFamily="18" charset="0"/>
              <a:cs typeface="Times New Roman" pitchFamily="18" charset="0"/>
            </a:endParaRPr>
          </a:p>
          <a:p>
            <a:r>
              <a:rPr lang="en-US" sz="2800" b="1" dirty="0" smtClean="0">
                <a:solidFill>
                  <a:schemeClr val="accent5">
                    <a:lumMod val="50000"/>
                  </a:schemeClr>
                </a:solidFill>
                <a:latin typeface="Times New Roman" pitchFamily="18" charset="0"/>
                <a:cs typeface="Times New Roman" pitchFamily="18" charset="0"/>
              </a:rPr>
              <a:t>Achievements</a:t>
            </a:r>
            <a:endParaRPr lang="en-US" sz="2800" b="1" dirty="0">
              <a:solidFill>
                <a:schemeClr val="accent5">
                  <a:lumMod val="50000"/>
                </a:schemeClr>
              </a:solidFill>
              <a:latin typeface="Times New Roman" pitchFamily="18" charset="0"/>
              <a:cs typeface="Times New Roman" pitchFamily="18" charset="0"/>
            </a:endParaRPr>
          </a:p>
        </p:txBody>
      </p:sp>
      <p:pic>
        <p:nvPicPr>
          <p:cNvPr id="7" name="Picture 6" descr="C:\Users\Farooq\Desktop\images.jpg"/>
          <p:cNvPicPr/>
          <p:nvPr/>
        </p:nvPicPr>
        <p:blipFill>
          <a:blip r:embed="rId3"/>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p:txBody>
          <a:bodyPr>
            <a:normAutofit/>
          </a:bodyPr>
          <a:lstStyle/>
          <a:p>
            <a:pPr marL="274320" lvl="2" indent="-274320">
              <a:buClr>
                <a:schemeClr val="accent3"/>
              </a:buClr>
              <a:buSzPct val="95000"/>
            </a:pPr>
            <a:endParaRPr lang="en-US" sz="2000" b="1" dirty="0" smtClean="0"/>
          </a:p>
          <a:p>
            <a:pPr marL="274320" lvl="2" indent="-274320">
              <a:buClr>
                <a:schemeClr val="accent3"/>
              </a:buClr>
              <a:buSzPct val="95000"/>
            </a:pPr>
            <a:r>
              <a:rPr lang="en-US" sz="2000" b="1" dirty="0" smtClean="0"/>
              <a:t>Students enrollment is increased 13%</a:t>
            </a:r>
          </a:p>
          <a:p>
            <a:pPr marL="274320" lvl="2" indent="-274320">
              <a:buClr>
                <a:schemeClr val="accent3"/>
              </a:buClr>
              <a:buSzPct val="95000"/>
            </a:pPr>
            <a:r>
              <a:rPr lang="en-US" sz="2000" b="1" dirty="0" smtClean="0"/>
              <a:t>10 schools physically rehabilitated</a:t>
            </a:r>
          </a:p>
          <a:p>
            <a:pPr marL="274320" lvl="2" indent="-274320">
              <a:buClr>
                <a:schemeClr val="accent3"/>
              </a:buClr>
              <a:buSzPct val="95000"/>
            </a:pPr>
            <a:r>
              <a:rPr lang="en-US" sz="2000" b="1" dirty="0" smtClean="0"/>
              <a:t>Transfer of land on the name of school GGPS </a:t>
            </a:r>
            <a:r>
              <a:rPr lang="en-US" sz="2000" b="1" dirty="0" err="1" smtClean="0"/>
              <a:t>Makhan</a:t>
            </a:r>
            <a:r>
              <a:rPr lang="en-US" sz="2000" b="1" dirty="0" smtClean="0"/>
              <a:t> </a:t>
            </a:r>
            <a:r>
              <a:rPr lang="en-US" sz="2000" b="1" dirty="0" err="1" smtClean="0"/>
              <a:t>Bela</a:t>
            </a:r>
            <a:r>
              <a:rPr lang="en-US" sz="2000" b="1" dirty="0" smtClean="0"/>
              <a:t> 1</a:t>
            </a:r>
          </a:p>
          <a:p>
            <a:pPr marL="274320" lvl="2" indent="-274320">
              <a:buClr>
                <a:schemeClr val="accent3"/>
              </a:buClr>
              <a:buSzPct val="95000"/>
            </a:pPr>
            <a:r>
              <a:rPr lang="en-US" sz="2000" b="1" dirty="0" smtClean="0"/>
              <a:t>After training teaching  methods and techniques are changed</a:t>
            </a:r>
          </a:p>
          <a:p>
            <a:pPr marL="274320" lvl="2" indent="-274320">
              <a:buClr>
                <a:schemeClr val="accent3"/>
              </a:buClr>
              <a:buSzPct val="95000"/>
            </a:pPr>
            <a:r>
              <a:rPr lang="en-US" sz="2000" b="1" dirty="0" smtClean="0"/>
              <a:t>The school are improved in health and hygiene environment.</a:t>
            </a:r>
          </a:p>
          <a:p>
            <a:pPr marL="274320" lvl="2" indent="-274320">
              <a:buClr>
                <a:schemeClr val="accent3"/>
              </a:buClr>
              <a:buSzPct val="95000"/>
            </a:pPr>
            <a:r>
              <a:rPr lang="en-US" sz="2000" b="1" dirty="0" smtClean="0"/>
              <a:t>Close coordination with Department, DTEs and SHNSs.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a:xfrm>
            <a:off x="685800" y="1676400"/>
            <a:ext cx="1447800" cy="4572000"/>
          </a:xfrm>
        </p:spPr>
        <p:txBody>
          <a:bodyPr vert="vert">
            <a:normAutofit fontScale="85000" lnSpcReduction="20000"/>
          </a:bodyPr>
          <a:lstStyle/>
          <a:p>
            <a:endParaRPr lang="en-US" dirty="0" smtClean="0"/>
          </a:p>
          <a:p>
            <a:endParaRPr lang="en-US" dirty="0" smtClean="0"/>
          </a:p>
          <a:p>
            <a:endParaRPr lang="en-US" sz="1600" b="1" dirty="0" smtClean="0"/>
          </a:p>
          <a:p>
            <a:endParaRPr lang="en-US" sz="1600" b="1" dirty="0" smtClean="0"/>
          </a:p>
          <a:p>
            <a:endParaRPr lang="en-US" sz="1600" b="1" dirty="0" smtClean="0"/>
          </a:p>
          <a:p>
            <a:r>
              <a:rPr lang="en-US" sz="2800" b="1" dirty="0" smtClean="0">
                <a:solidFill>
                  <a:schemeClr val="accent5">
                    <a:lumMod val="50000"/>
                  </a:schemeClr>
                </a:solidFill>
              </a:rPr>
              <a:t>Physical Rehabilitation</a:t>
            </a:r>
            <a:endParaRPr lang="en-US" sz="2400" dirty="0" smtClean="0">
              <a:solidFill>
                <a:schemeClr val="accent5">
                  <a:lumMod val="50000"/>
                </a:schemeClr>
              </a:solidFill>
            </a:endParaRPr>
          </a:p>
        </p:txBody>
      </p:sp>
      <p:pic>
        <p:nvPicPr>
          <p:cNvPr id="7" name="Picture 6" descr="C:\Users\Farooq\Desktop\images.jpg"/>
          <p:cNvPicPr/>
          <p:nvPr/>
        </p:nvPicPr>
        <p:blipFill>
          <a:blip r:embed="rId3"/>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a:xfrm>
            <a:off x="1524000" y="1676400"/>
            <a:ext cx="7162800" cy="4572000"/>
          </a:xfrm>
        </p:spPr>
        <p:txBody>
          <a:bodyPr>
            <a:normAutofit/>
          </a:bodyPr>
          <a:lstStyle/>
          <a:p>
            <a:pPr marL="274320" lvl="2" indent="-274320">
              <a:buClr>
                <a:schemeClr val="accent3"/>
              </a:buClr>
              <a:buSzPct val="95000"/>
            </a:pPr>
            <a:endParaRPr lang="en-US" sz="2000" b="1" dirty="0" smtClean="0"/>
          </a:p>
          <a:p>
            <a:pPr marL="274320" lvl="2" indent="-274320">
              <a:buClr>
                <a:schemeClr val="accent3"/>
              </a:buClr>
              <a:buSzPct val="95000"/>
              <a:buNone/>
            </a:pPr>
            <a:endParaRPr lang="en-US" sz="2000" b="1" dirty="0" smtClean="0"/>
          </a:p>
        </p:txBody>
      </p:sp>
      <p:graphicFrame>
        <p:nvGraphicFramePr>
          <p:cNvPr id="10" name="Table 9"/>
          <p:cNvGraphicFramePr>
            <a:graphicFrameLocks noGrp="1"/>
          </p:cNvGraphicFramePr>
          <p:nvPr/>
        </p:nvGraphicFramePr>
        <p:xfrm>
          <a:off x="2362200" y="1981200"/>
          <a:ext cx="6096000" cy="4451325"/>
        </p:xfrm>
        <a:graphic>
          <a:graphicData uri="http://schemas.openxmlformats.org/drawingml/2006/table">
            <a:tbl>
              <a:tblPr/>
              <a:tblGrid>
                <a:gridCol w="3209213"/>
                <a:gridCol w="2886787"/>
              </a:tblGrid>
              <a:tr h="2057400">
                <a:tc>
                  <a:txBody>
                    <a:bodyPr/>
                    <a:lstStyle/>
                    <a:p>
                      <a:pPr marL="0" marR="0" algn="l">
                        <a:lnSpc>
                          <a:spcPct val="115000"/>
                        </a:lnSpc>
                        <a:spcBef>
                          <a:spcPts val="0"/>
                        </a:spcBef>
                        <a:spcAft>
                          <a:spcPts val="0"/>
                        </a:spcAft>
                      </a:pPr>
                      <a:endParaRPr lang="en-US" sz="1000" dirty="0">
                        <a:latin typeface="Times New Roman"/>
                        <a:ea typeface="Times New Roman"/>
                        <a:cs typeface="Times New Roman"/>
                      </a:endParaRPr>
                    </a:p>
                    <a:p>
                      <a:pPr marL="0" marR="0" algn="ctr">
                        <a:lnSpc>
                          <a:spcPct val="115000"/>
                        </a:lnSpc>
                        <a:spcBef>
                          <a:spcPts val="0"/>
                        </a:spcBef>
                        <a:spcAft>
                          <a:spcPts val="0"/>
                        </a:spcAft>
                      </a:pPr>
                      <a:r>
                        <a:rPr lang="en-US" sz="1000" dirty="0" err="1">
                          <a:latin typeface="Times New Roman"/>
                          <a:ea typeface="Times New Roman"/>
                          <a:cs typeface="Times New Roman"/>
                        </a:rPr>
                        <a:t>Bondary</a:t>
                      </a:r>
                      <a:r>
                        <a:rPr lang="en-US" sz="1000" dirty="0">
                          <a:latin typeface="Times New Roman"/>
                          <a:ea typeface="Times New Roman"/>
                          <a:cs typeface="Times New Roman"/>
                        </a:rPr>
                        <a:t> wall in GGPS </a:t>
                      </a:r>
                      <a:r>
                        <a:rPr lang="en-US" sz="1000" dirty="0" err="1">
                          <a:latin typeface="Times New Roman"/>
                          <a:ea typeface="Times New Roman"/>
                          <a:cs typeface="Times New Roman"/>
                        </a:rPr>
                        <a:t>Gud</a:t>
                      </a:r>
                      <a:r>
                        <a:rPr lang="en-US" sz="1000" dirty="0">
                          <a:latin typeface="Times New Roman"/>
                          <a:ea typeface="Times New Roman"/>
                          <a:cs typeface="Times New Roman"/>
                        </a:rPr>
                        <a:t> </a:t>
                      </a:r>
                      <a:r>
                        <a:rPr lang="en-US" sz="1000" dirty="0" err="1">
                          <a:latin typeface="Times New Roman"/>
                          <a:ea typeface="Times New Roman"/>
                          <a:cs typeface="Times New Roman"/>
                        </a:rPr>
                        <a:t>Pur</a:t>
                      </a:r>
                      <a:endParaRPr lang="en-US" sz="1100" dirty="0">
                        <a:latin typeface="Calibri"/>
                        <a:ea typeface="Calibri"/>
                        <a:cs typeface="Times New Roman"/>
                      </a:endParaRPr>
                    </a:p>
                  </a:txBody>
                  <a:tcPr marL="67747" marR="677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tabLst>
                          <a:tab pos="971550" algn="l"/>
                        </a:tabLst>
                      </a:pPr>
                      <a:endParaRPr lang="en-US" sz="1000" dirty="0">
                        <a:latin typeface="Times New Roman"/>
                        <a:ea typeface="Times New Roman"/>
                        <a:cs typeface="Times New Roman"/>
                      </a:endParaRPr>
                    </a:p>
                    <a:p>
                      <a:pPr marL="0" marR="0" algn="ctr">
                        <a:lnSpc>
                          <a:spcPct val="115000"/>
                        </a:lnSpc>
                        <a:spcBef>
                          <a:spcPts val="0"/>
                        </a:spcBef>
                        <a:spcAft>
                          <a:spcPts val="0"/>
                        </a:spcAft>
                        <a:tabLst>
                          <a:tab pos="971550" algn="l"/>
                        </a:tabLst>
                      </a:pPr>
                      <a:r>
                        <a:rPr lang="en-US" sz="1000" dirty="0">
                          <a:latin typeface="Times New Roman"/>
                          <a:ea typeface="Times New Roman"/>
                          <a:cs typeface="Times New Roman"/>
                        </a:rPr>
                        <a:t>Renovated building of GGPS Abdullah Khan</a:t>
                      </a:r>
                      <a:endParaRPr lang="en-US" sz="1100" dirty="0">
                        <a:latin typeface="Calibri"/>
                        <a:ea typeface="Calibri"/>
                        <a:cs typeface="Times New Roman"/>
                      </a:endParaRPr>
                    </a:p>
                  </a:txBody>
                  <a:tcPr marL="67747" marR="677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3925">
                <a:tc>
                  <a:txBody>
                    <a:bodyPr/>
                    <a:lstStyle/>
                    <a:p>
                      <a:pPr marL="0" marR="0" algn="l">
                        <a:lnSpc>
                          <a:spcPct val="115000"/>
                        </a:lnSpc>
                        <a:spcBef>
                          <a:spcPts val="0"/>
                        </a:spcBef>
                        <a:spcAft>
                          <a:spcPts val="0"/>
                        </a:spcAft>
                      </a:pPr>
                      <a:endParaRPr lang="en-US" sz="1000" dirty="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endParaRPr lang="en-US" sz="1000" dirty="0" smtClean="0">
                        <a:latin typeface="Times New Roman"/>
                        <a:ea typeface="Times New Roman"/>
                        <a:cs typeface="Times New Roman"/>
                      </a:endParaRPr>
                    </a:p>
                    <a:p>
                      <a:pPr marL="0" marR="0" algn="ctr">
                        <a:lnSpc>
                          <a:spcPct val="115000"/>
                        </a:lnSpc>
                        <a:spcBef>
                          <a:spcPts val="0"/>
                        </a:spcBef>
                        <a:spcAft>
                          <a:spcPts val="0"/>
                        </a:spcAft>
                        <a:tabLst>
                          <a:tab pos="2695575" algn="l"/>
                        </a:tabLst>
                      </a:pPr>
                      <a:r>
                        <a:rPr lang="en-US" sz="1000" dirty="0" smtClean="0">
                          <a:latin typeface="Times New Roman"/>
                          <a:ea typeface="Times New Roman"/>
                          <a:cs typeface="Times New Roman"/>
                        </a:rPr>
                        <a:t>Toilet </a:t>
                      </a:r>
                      <a:r>
                        <a:rPr lang="en-US" sz="1000" dirty="0">
                          <a:latin typeface="Times New Roman"/>
                          <a:ea typeface="Times New Roman"/>
                          <a:cs typeface="Times New Roman"/>
                        </a:rPr>
                        <a:t>block in GGPS Jam </a:t>
                      </a:r>
                      <a:r>
                        <a:rPr lang="en-US" sz="1000" dirty="0" err="1">
                          <a:latin typeface="Times New Roman"/>
                          <a:ea typeface="Times New Roman"/>
                          <a:cs typeface="Times New Roman"/>
                        </a:rPr>
                        <a:t>Majeed</a:t>
                      </a:r>
                      <a:endParaRPr lang="en-US" sz="1100" dirty="0">
                        <a:latin typeface="Calibri"/>
                        <a:ea typeface="Calibri"/>
                        <a:cs typeface="Times New Roman"/>
                      </a:endParaRPr>
                    </a:p>
                  </a:txBody>
                  <a:tcPr marL="67747" marR="677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100" dirty="0">
                        <a:latin typeface="Calibri"/>
                        <a:ea typeface="Calibri"/>
                        <a:cs typeface="Times New Roman"/>
                      </a:endParaRPr>
                    </a:p>
                    <a:p>
                      <a:pPr marL="0" marR="0" algn="l">
                        <a:lnSpc>
                          <a:spcPct val="115000"/>
                        </a:lnSpc>
                        <a:spcBef>
                          <a:spcPts val="0"/>
                        </a:spcBef>
                        <a:spcAft>
                          <a:spcPts val="0"/>
                        </a:spcAft>
                        <a:tabLst>
                          <a:tab pos="593725" algn="l"/>
                        </a:tabLst>
                      </a:pPr>
                      <a:r>
                        <a:rPr lang="en-US" sz="1000" dirty="0">
                          <a:latin typeface="Times New Roman"/>
                          <a:ea typeface="Times New Roman"/>
                          <a:cs typeface="Times New Roman"/>
                        </a:rPr>
                        <a:t>	</a:t>
                      </a:r>
                      <a:endParaRPr lang="en-US" sz="1000" dirty="0" smtClean="0">
                        <a:latin typeface="Times New Roman"/>
                        <a:ea typeface="Times New Roman"/>
                        <a:cs typeface="Times New Roman"/>
                      </a:endParaRPr>
                    </a:p>
                    <a:p>
                      <a:pPr marL="0" marR="0" algn="l">
                        <a:lnSpc>
                          <a:spcPct val="115000"/>
                        </a:lnSpc>
                        <a:spcBef>
                          <a:spcPts val="0"/>
                        </a:spcBef>
                        <a:spcAft>
                          <a:spcPts val="0"/>
                        </a:spcAft>
                        <a:tabLst>
                          <a:tab pos="593725" algn="l"/>
                        </a:tabLst>
                      </a:pPr>
                      <a:endParaRPr lang="en-US" sz="1000" dirty="0" smtClean="0">
                        <a:latin typeface="Times New Roman"/>
                        <a:ea typeface="Calibri"/>
                        <a:cs typeface="Times New Roman"/>
                      </a:endParaRPr>
                    </a:p>
                    <a:p>
                      <a:pPr marL="0" marR="0" algn="l">
                        <a:lnSpc>
                          <a:spcPct val="115000"/>
                        </a:lnSpc>
                        <a:spcBef>
                          <a:spcPts val="0"/>
                        </a:spcBef>
                        <a:spcAft>
                          <a:spcPts val="0"/>
                        </a:spcAft>
                        <a:tabLst>
                          <a:tab pos="593725" algn="l"/>
                        </a:tabLst>
                      </a:pPr>
                      <a:endParaRPr lang="en-US" sz="1000" dirty="0" smtClean="0">
                        <a:latin typeface="Times New Roman"/>
                        <a:ea typeface="Calibri"/>
                        <a:cs typeface="Times New Roman"/>
                      </a:endParaRPr>
                    </a:p>
                    <a:p>
                      <a:pPr marL="0" marR="0" algn="l">
                        <a:lnSpc>
                          <a:spcPct val="115000"/>
                        </a:lnSpc>
                        <a:spcBef>
                          <a:spcPts val="0"/>
                        </a:spcBef>
                        <a:spcAft>
                          <a:spcPts val="0"/>
                        </a:spcAft>
                        <a:tabLst>
                          <a:tab pos="593725" algn="l"/>
                        </a:tabLst>
                      </a:pPr>
                      <a:endParaRPr lang="en-US" sz="1000" dirty="0" smtClean="0">
                        <a:latin typeface="Times New Roman"/>
                        <a:ea typeface="Calibri"/>
                        <a:cs typeface="Times New Roman"/>
                      </a:endParaRPr>
                    </a:p>
                    <a:p>
                      <a:pPr marL="0" marR="0" algn="l">
                        <a:lnSpc>
                          <a:spcPct val="115000"/>
                        </a:lnSpc>
                        <a:spcBef>
                          <a:spcPts val="0"/>
                        </a:spcBef>
                        <a:spcAft>
                          <a:spcPts val="0"/>
                        </a:spcAft>
                        <a:tabLst>
                          <a:tab pos="593725" algn="l"/>
                        </a:tabLst>
                      </a:pPr>
                      <a:endParaRPr lang="en-US" sz="1000" dirty="0" smtClean="0">
                        <a:latin typeface="Times New Roman"/>
                        <a:ea typeface="Calibri"/>
                        <a:cs typeface="Times New Roman"/>
                      </a:endParaRPr>
                    </a:p>
                    <a:p>
                      <a:pPr marL="0" marR="0" algn="l">
                        <a:lnSpc>
                          <a:spcPct val="115000"/>
                        </a:lnSpc>
                        <a:spcBef>
                          <a:spcPts val="0"/>
                        </a:spcBef>
                        <a:spcAft>
                          <a:spcPts val="0"/>
                        </a:spcAft>
                        <a:tabLst>
                          <a:tab pos="593725" algn="l"/>
                        </a:tabLst>
                      </a:pPr>
                      <a:endParaRPr lang="en-US" sz="1000" dirty="0" smtClean="0">
                        <a:latin typeface="Times New Roman"/>
                        <a:ea typeface="Calibri"/>
                        <a:cs typeface="Times New Roman"/>
                      </a:endParaRPr>
                    </a:p>
                    <a:p>
                      <a:pPr marL="0" marR="0" algn="l">
                        <a:lnSpc>
                          <a:spcPct val="115000"/>
                        </a:lnSpc>
                        <a:spcBef>
                          <a:spcPts val="0"/>
                        </a:spcBef>
                        <a:spcAft>
                          <a:spcPts val="0"/>
                        </a:spcAft>
                        <a:tabLst>
                          <a:tab pos="593725" algn="l"/>
                        </a:tabLst>
                      </a:pPr>
                      <a:endParaRPr lang="en-US" sz="1000" dirty="0" smtClean="0">
                        <a:latin typeface="Times New Roman"/>
                        <a:ea typeface="Calibri"/>
                        <a:cs typeface="Times New Roman"/>
                      </a:endParaRPr>
                    </a:p>
                    <a:p>
                      <a:pPr marL="0" marR="0" algn="l">
                        <a:lnSpc>
                          <a:spcPct val="115000"/>
                        </a:lnSpc>
                        <a:spcBef>
                          <a:spcPts val="0"/>
                        </a:spcBef>
                        <a:spcAft>
                          <a:spcPts val="0"/>
                        </a:spcAft>
                        <a:tabLst>
                          <a:tab pos="593725" algn="l"/>
                        </a:tabLst>
                      </a:pPr>
                      <a:endParaRPr lang="en-US" sz="1000" dirty="0" smtClean="0">
                        <a:latin typeface="Times New Roman"/>
                        <a:ea typeface="Calibri"/>
                        <a:cs typeface="Times New Roman"/>
                      </a:endParaRPr>
                    </a:p>
                    <a:p>
                      <a:pPr marL="0" marR="0" algn="l">
                        <a:lnSpc>
                          <a:spcPct val="115000"/>
                        </a:lnSpc>
                        <a:spcBef>
                          <a:spcPts val="0"/>
                        </a:spcBef>
                        <a:spcAft>
                          <a:spcPts val="0"/>
                        </a:spcAft>
                        <a:tabLst>
                          <a:tab pos="593725" algn="l"/>
                        </a:tabLst>
                      </a:pPr>
                      <a:endParaRPr lang="en-US" sz="1000" dirty="0" smtClean="0">
                        <a:latin typeface="Times New Roman"/>
                        <a:ea typeface="Calibri"/>
                        <a:cs typeface="Times New Roman"/>
                      </a:endParaRPr>
                    </a:p>
                    <a:p>
                      <a:pPr marL="0" marR="0" algn="l">
                        <a:lnSpc>
                          <a:spcPct val="115000"/>
                        </a:lnSpc>
                        <a:spcBef>
                          <a:spcPts val="0"/>
                        </a:spcBef>
                        <a:spcAft>
                          <a:spcPts val="0"/>
                        </a:spcAft>
                        <a:tabLst>
                          <a:tab pos="593725" algn="l"/>
                        </a:tabLst>
                      </a:pPr>
                      <a:endParaRPr lang="en-US" sz="1100" dirty="0" smtClean="0">
                        <a:latin typeface="Calibri"/>
                        <a:ea typeface="Calibri"/>
                        <a:cs typeface="Times New Roman"/>
                      </a:endParaRPr>
                    </a:p>
                    <a:p>
                      <a:pPr marL="0" marR="0" algn="l">
                        <a:lnSpc>
                          <a:spcPct val="115000"/>
                        </a:lnSpc>
                        <a:spcBef>
                          <a:spcPts val="0"/>
                        </a:spcBef>
                        <a:spcAft>
                          <a:spcPts val="0"/>
                        </a:spcAft>
                        <a:tabLst>
                          <a:tab pos="593725" algn="l"/>
                        </a:tabLst>
                      </a:pPr>
                      <a:r>
                        <a:rPr lang="en-US" sz="1100" dirty="0" smtClean="0">
                          <a:latin typeface="Calibri"/>
                          <a:ea typeface="Calibri"/>
                          <a:cs typeface="Times New Roman"/>
                        </a:rPr>
                        <a:t>   </a:t>
                      </a:r>
                    </a:p>
                    <a:p>
                      <a:pPr marL="0" marR="0" algn="l">
                        <a:lnSpc>
                          <a:spcPct val="115000"/>
                        </a:lnSpc>
                        <a:spcBef>
                          <a:spcPts val="0"/>
                        </a:spcBef>
                        <a:spcAft>
                          <a:spcPts val="0"/>
                        </a:spcAft>
                        <a:tabLst>
                          <a:tab pos="593725" algn="l"/>
                        </a:tabLst>
                      </a:pPr>
                      <a:r>
                        <a:rPr lang="en-US" sz="1100" dirty="0" smtClean="0">
                          <a:latin typeface="Calibri"/>
                          <a:ea typeface="Calibri"/>
                          <a:cs typeface="Times New Roman"/>
                        </a:rPr>
                        <a:t> </a:t>
                      </a:r>
                      <a:endParaRPr lang="en-US" sz="1100" dirty="0">
                        <a:latin typeface="Calibri"/>
                        <a:ea typeface="Calibri"/>
                        <a:cs typeface="Times New Roman"/>
                      </a:endParaRPr>
                    </a:p>
                  </a:txBody>
                  <a:tcPr marL="67747" marR="677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2" name="Picture 0" descr="DSC08825.JPG"/>
          <p:cNvPicPr>
            <a:picLocks noChangeAspect="1" noChangeArrowheads="1"/>
          </p:cNvPicPr>
          <p:nvPr/>
        </p:nvPicPr>
        <p:blipFill>
          <a:blip r:embed="rId5" cstate="print"/>
          <a:srcRect/>
          <a:stretch>
            <a:fillRect/>
          </a:stretch>
        </p:blipFill>
        <p:spPr bwMode="auto">
          <a:xfrm>
            <a:off x="2438400" y="1981201"/>
            <a:ext cx="3076575" cy="2133599"/>
          </a:xfrm>
          <a:prstGeom prst="rect">
            <a:avLst/>
          </a:prstGeom>
          <a:noFill/>
        </p:spPr>
      </p:pic>
      <p:pic>
        <p:nvPicPr>
          <p:cNvPr id="2051" name="Picture 3" descr="DSC08853.JPG"/>
          <p:cNvPicPr>
            <a:picLocks noChangeAspect="1" noChangeArrowheads="1"/>
          </p:cNvPicPr>
          <p:nvPr/>
        </p:nvPicPr>
        <p:blipFill>
          <a:blip r:embed="rId6" cstate="print"/>
          <a:srcRect/>
          <a:stretch>
            <a:fillRect/>
          </a:stretch>
        </p:blipFill>
        <p:spPr bwMode="auto">
          <a:xfrm>
            <a:off x="5638800" y="1981200"/>
            <a:ext cx="2819400" cy="2118874"/>
          </a:xfrm>
          <a:prstGeom prst="rect">
            <a:avLst/>
          </a:prstGeom>
          <a:noFill/>
        </p:spPr>
      </p:pic>
      <p:pic>
        <p:nvPicPr>
          <p:cNvPr id="2050" name="Picture 4" descr="DSC08862.JPG"/>
          <p:cNvPicPr>
            <a:picLocks noChangeAspect="1" noChangeArrowheads="1"/>
          </p:cNvPicPr>
          <p:nvPr/>
        </p:nvPicPr>
        <p:blipFill>
          <a:blip r:embed="rId7"/>
          <a:srcRect/>
          <a:stretch>
            <a:fillRect/>
          </a:stretch>
        </p:blipFill>
        <p:spPr bwMode="auto">
          <a:xfrm>
            <a:off x="2438400" y="4038600"/>
            <a:ext cx="3105150" cy="2333625"/>
          </a:xfrm>
          <a:prstGeom prst="rect">
            <a:avLst/>
          </a:prstGeom>
          <a:noFill/>
        </p:spPr>
      </p:pic>
      <p:pic>
        <p:nvPicPr>
          <p:cNvPr id="2049" name="Picture 6" descr="DSC08876.JPG"/>
          <p:cNvPicPr>
            <a:picLocks noChangeAspect="1" noChangeArrowheads="1"/>
          </p:cNvPicPr>
          <p:nvPr/>
        </p:nvPicPr>
        <p:blipFill>
          <a:blip r:embed="rId8" cstate="print"/>
          <a:srcRect/>
          <a:stretch>
            <a:fillRect/>
          </a:stretch>
        </p:blipFill>
        <p:spPr bwMode="auto">
          <a:xfrm>
            <a:off x="5638800" y="4114800"/>
            <a:ext cx="2819400" cy="2286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a:xfrm>
            <a:off x="685800" y="1676400"/>
            <a:ext cx="1447800" cy="4572000"/>
          </a:xfrm>
        </p:spPr>
        <p:txBody>
          <a:bodyPr vert="vert">
            <a:normAutofit fontScale="85000" lnSpcReduction="20000"/>
          </a:bodyPr>
          <a:lstStyle/>
          <a:p>
            <a:endParaRPr lang="en-US" dirty="0" smtClean="0"/>
          </a:p>
          <a:p>
            <a:endParaRPr lang="en-US" dirty="0" smtClean="0"/>
          </a:p>
          <a:p>
            <a:endParaRPr lang="en-US" sz="1600" b="1" dirty="0" smtClean="0"/>
          </a:p>
          <a:p>
            <a:endParaRPr lang="en-US" sz="1600" b="1" dirty="0" smtClean="0"/>
          </a:p>
          <a:p>
            <a:endParaRPr lang="en-US" sz="1600" b="1" dirty="0" smtClean="0"/>
          </a:p>
          <a:p>
            <a:r>
              <a:rPr lang="en-US" sz="2800" b="1" dirty="0" smtClean="0">
                <a:solidFill>
                  <a:schemeClr val="accent5">
                    <a:lumMod val="50000"/>
                  </a:schemeClr>
                </a:solidFill>
              </a:rPr>
              <a:t>2 Weeks Training</a:t>
            </a:r>
            <a:endParaRPr lang="en-US" sz="2400" dirty="0" smtClean="0">
              <a:solidFill>
                <a:schemeClr val="accent5">
                  <a:lumMod val="50000"/>
                </a:schemeClr>
              </a:solidFill>
            </a:endParaRPr>
          </a:p>
        </p:txBody>
      </p:sp>
      <p:pic>
        <p:nvPicPr>
          <p:cNvPr id="7" name="Picture 6" descr="C:\Users\Farooq\Desktop\images.jpg"/>
          <p:cNvPicPr/>
          <p:nvPr/>
        </p:nvPicPr>
        <p:blipFill>
          <a:blip r:embed="rId3"/>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a:xfrm>
            <a:off x="1524000" y="1676400"/>
            <a:ext cx="7162800" cy="4572000"/>
          </a:xfrm>
        </p:spPr>
        <p:txBody>
          <a:bodyPr>
            <a:normAutofit/>
          </a:bodyPr>
          <a:lstStyle/>
          <a:p>
            <a:pPr marL="274320" lvl="2" indent="-274320">
              <a:buClr>
                <a:schemeClr val="accent3"/>
              </a:buClr>
              <a:buSzPct val="95000"/>
            </a:pPr>
            <a:endParaRPr lang="en-US" sz="2000" b="1" dirty="0" smtClean="0"/>
          </a:p>
          <a:p>
            <a:pPr marL="274320" lvl="2" indent="-274320">
              <a:buClr>
                <a:schemeClr val="accent3"/>
              </a:buClr>
              <a:buSzPct val="95000"/>
              <a:buNone/>
            </a:pPr>
            <a:endParaRPr lang="en-US" sz="2000" b="1" dirty="0" smtClean="0"/>
          </a:p>
        </p:txBody>
      </p:sp>
      <p:graphicFrame>
        <p:nvGraphicFramePr>
          <p:cNvPr id="12" name="Table 11"/>
          <p:cNvGraphicFramePr>
            <a:graphicFrameLocks noGrp="1"/>
          </p:cNvGraphicFramePr>
          <p:nvPr/>
        </p:nvGraphicFramePr>
        <p:xfrm>
          <a:off x="2270760" y="1731327"/>
          <a:ext cx="6339840" cy="4745673"/>
        </p:xfrm>
        <a:graphic>
          <a:graphicData uri="http://schemas.openxmlformats.org/drawingml/2006/table">
            <a:tbl>
              <a:tblPr/>
              <a:tblGrid>
                <a:gridCol w="3197910"/>
                <a:gridCol w="3141930"/>
              </a:tblGrid>
              <a:tr h="2443396">
                <a:tc>
                  <a:txBody>
                    <a:bodyPr/>
                    <a:lstStyle/>
                    <a:p>
                      <a:pPr marL="0" marR="0" algn="just">
                        <a:lnSpc>
                          <a:spcPct val="115000"/>
                        </a:lnSpc>
                        <a:spcBef>
                          <a:spcPts val="0"/>
                        </a:spcBef>
                        <a:spcAft>
                          <a:spcPts val="0"/>
                        </a:spcAft>
                      </a:pPr>
                      <a:endParaRPr lang="en-US" sz="1200" dirty="0">
                        <a:solidFill>
                          <a:srgbClr val="00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endParaRPr lang="en-US" sz="1200">
                        <a:solidFill>
                          <a:srgbClr val="00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2277">
                <a:tc>
                  <a:txBody>
                    <a:bodyPr/>
                    <a:lstStyle/>
                    <a:p>
                      <a:pPr marL="0" marR="0" algn="just">
                        <a:lnSpc>
                          <a:spcPct val="115000"/>
                        </a:lnSpc>
                        <a:spcBef>
                          <a:spcPts val="0"/>
                        </a:spcBef>
                        <a:spcAft>
                          <a:spcPts val="0"/>
                        </a:spcAft>
                      </a:pPr>
                      <a:endParaRPr lang="en-US" sz="1200">
                        <a:solidFill>
                          <a:srgbClr val="00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endParaRPr lang="en-US" sz="1200" dirty="0">
                        <a:solidFill>
                          <a:srgbClr val="00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6084" name="Picture 55" descr="DSC00435.JPG"/>
          <p:cNvPicPr>
            <a:picLocks noChangeAspect="1" noChangeArrowheads="1"/>
          </p:cNvPicPr>
          <p:nvPr/>
        </p:nvPicPr>
        <p:blipFill>
          <a:blip r:embed="rId5" cstate="print"/>
          <a:srcRect/>
          <a:stretch>
            <a:fillRect/>
          </a:stretch>
        </p:blipFill>
        <p:spPr bwMode="auto">
          <a:xfrm>
            <a:off x="5562600" y="4210462"/>
            <a:ext cx="3026417" cy="2266538"/>
          </a:xfrm>
          <a:prstGeom prst="rect">
            <a:avLst/>
          </a:prstGeom>
          <a:noFill/>
        </p:spPr>
      </p:pic>
      <p:pic>
        <p:nvPicPr>
          <p:cNvPr id="46083" name="Picture 56" descr="DSC00464.JPG"/>
          <p:cNvPicPr>
            <a:picLocks noChangeAspect="1" noChangeArrowheads="1"/>
          </p:cNvPicPr>
          <p:nvPr/>
        </p:nvPicPr>
        <p:blipFill>
          <a:blip r:embed="rId6"/>
          <a:srcRect/>
          <a:stretch>
            <a:fillRect/>
          </a:stretch>
        </p:blipFill>
        <p:spPr bwMode="auto">
          <a:xfrm>
            <a:off x="2286000" y="4267200"/>
            <a:ext cx="3200400" cy="2147392"/>
          </a:xfrm>
          <a:prstGeom prst="rect">
            <a:avLst/>
          </a:prstGeom>
          <a:noFill/>
        </p:spPr>
      </p:pic>
      <p:pic>
        <p:nvPicPr>
          <p:cNvPr id="46082" name="Picture 57" descr="DSC00446.JPG"/>
          <p:cNvPicPr>
            <a:picLocks noChangeAspect="1" noChangeArrowheads="1"/>
          </p:cNvPicPr>
          <p:nvPr/>
        </p:nvPicPr>
        <p:blipFill>
          <a:blip r:embed="rId7"/>
          <a:srcRect/>
          <a:stretch>
            <a:fillRect/>
          </a:stretch>
        </p:blipFill>
        <p:spPr bwMode="auto">
          <a:xfrm>
            <a:off x="5638800" y="1752600"/>
            <a:ext cx="2941963" cy="2362200"/>
          </a:xfrm>
          <a:prstGeom prst="rect">
            <a:avLst/>
          </a:prstGeom>
          <a:noFill/>
        </p:spPr>
      </p:pic>
      <p:pic>
        <p:nvPicPr>
          <p:cNvPr id="4098" name="Picture 2" descr="C:\Users\Sony\Desktop\ITA\DC target\DSC06734.JPG"/>
          <p:cNvPicPr>
            <a:picLocks noChangeAspect="1" noChangeArrowheads="1"/>
          </p:cNvPicPr>
          <p:nvPr/>
        </p:nvPicPr>
        <p:blipFill>
          <a:blip r:embed="rId8" cstate="print"/>
          <a:srcRect/>
          <a:stretch>
            <a:fillRect/>
          </a:stretch>
        </p:blipFill>
        <p:spPr bwMode="auto">
          <a:xfrm>
            <a:off x="2286000" y="1752600"/>
            <a:ext cx="3276600" cy="25146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a:xfrm>
            <a:off x="685800" y="1676400"/>
            <a:ext cx="1447800" cy="4572000"/>
          </a:xfrm>
        </p:spPr>
        <p:txBody>
          <a:bodyPr vert="vert">
            <a:normAutofit fontScale="92500" lnSpcReduction="20000"/>
          </a:bodyPr>
          <a:lstStyle/>
          <a:p>
            <a:endParaRPr lang="en-US" dirty="0" smtClean="0"/>
          </a:p>
          <a:p>
            <a:endParaRPr lang="en-US" dirty="0" smtClean="0"/>
          </a:p>
          <a:p>
            <a:endParaRPr lang="en-US" sz="1600" b="1" dirty="0" smtClean="0"/>
          </a:p>
          <a:p>
            <a:endParaRPr lang="en-US" sz="1600" b="1" dirty="0" smtClean="0"/>
          </a:p>
          <a:p>
            <a:endParaRPr lang="en-US" sz="1600" b="1" dirty="0" smtClean="0"/>
          </a:p>
          <a:p>
            <a:r>
              <a:rPr lang="en-US" sz="2400" dirty="0" err="1" smtClean="0">
                <a:solidFill>
                  <a:schemeClr val="accent5">
                    <a:lumMod val="50000"/>
                  </a:schemeClr>
                </a:solidFill>
              </a:rPr>
              <a:t>Chalo</a:t>
            </a:r>
            <a:r>
              <a:rPr lang="en-US" sz="2400" dirty="0" smtClean="0">
                <a:solidFill>
                  <a:schemeClr val="accent5">
                    <a:lumMod val="50000"/>
                  </a:schemeClr>
                </a:solidFill>
              </a:rPr>
              <a:t>, </a:t>
            </a:r>
            <a:r>
              <a:rPr lang="en-US" sz="2400" dirty="0" err="1" smtClean="0">
                <a:solidFill>
                  <a:schemeClr val="accent5">
                    <a:lumMod val="50000"/>
                  </a:schemeClr>
                </a:solidFill>
              </a:rPr>
              <a:t>Parho</a:t>
            </a:r>
            <a:r>
              <a:rPr lang="en-US" sz="2400" dirty="0" smtClean="0">
                <a:solidFill>
                  <a:schemeClr val="accent5">
                    <a:lumMod val="50000"/>
                  </a:schemeClr>
                </a:solidFill>
              </a:rPr>
              <a:t>, </a:t>
            </a:r>
            <a:r>
              <a:rPr lang="en-US" sz="2400" dirty="0" err="1" smtClean="0">
                <a:solidFill>
                  <a:schemeClr val="accent5">
                    <a:lumMod val="50000"/>
                  </a:schemeClr>
                </a:solidFill>
              </a:rPr>
              <a:t>Barho</a:t>
            </a:r>
            <a:endParaRPr lang="en-US" sz="2400" dirty="0" smtClean="0">
              <a:solidFill>
                <a:schemeClr val="accent5">
                  <a:lumMod val="50000"/>
                </a:schemeClr>
              </a:solidFill>
            </a:endParaRPr>
          </a:p>
        </p:txBody>
      </p:sp>
      <p:pic>
        <p:nvPicPr>
          <p:cNvPr id="7" name="Picture 6" descr="C:\Users\Farooq\Desktop\images.jpg"/>
          <p:cNvPicPr/>
          <p:nvPr/>
        </p:nvPicPr>
        <p:blipFill>
          <a:blip r:embed="rId3"/>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a:xfrm>
            <a:off x="1524000" y="1676400"/>
            <a:ext cx="7162800" cy="4572000"/>
          </a:xfrm>
        </p:spPr>
        <p:txBody>
          <a:bodyPr>
            <a:normAutofit/>
          </a:bodyPr>
          <a:lstStyle/>
          <a:p>
            <a:pPr marL="274320" lvl="2" indent="-274320">
              <a:buClr>
                <a:schemeClr val="accent3"/>
              </a:buClr>
              <a:buSzPct val="95000"/>
            </a:pPr>
            <a:endParaRPr lang="en-US" sz="2000" b="1" dirty="0" smtClean="0"/>
          </a:p>
          <a:p>
            <a:pPr marL="274320" lvl="2" indent="-274320">
              <a:buClr>
                <a:schemeClr val="accent3"/>
              </a:buClr>
              <a:buSzPct val="95000"/>
              <a:buNone/>
            </a:pPr>
            <a:endParaRPr lang="en-US" sz="2000" b="1" dirty="0" smtClean="0"/>
          </a:p>
        </p:txBody>
      </p:sp>
      <p:graphicFrame>
        <p:nvGraphicFramePr>
          <p:cNvPr id="14" name="Table 13"/>
          <p:cNvGraphicFramePr>
            <a:graphicFrameLocks noGrp="1"/>
          </p:cNvGraphicFramePr>
          <p:nvPr/>
        </p:nvGraphicFramePr>
        <p:xfrm>
          <a:off x="2330767" y="1813877"/>
          <a:ext cx="6203633" cy="4586923"/>
        </p:xfrm>
        <a:graphic>
          <a:graphicData uri="http://schemas.openxmlformats.org/drawingml/2006/table">
            <a:tbl>
              <a:tblPr/>
              <a:tblGrid>
                <a:gridCol w="3053042"/>
                <a:gridCol w="3150591"/>
              </a:tblGrid>
              <a:tr h="2622129">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4794">
                <a:tc>
                  <a:txBody>
                    <a:bodyPr/>
                    <a:lstStyle/>
                    <a:p>
                      <a:pPr marL="0" marR="0" algn="ctr">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8132" name="Picture 1" descr="DSC06456.JPG"/>
          <p:cNvPicPr>
            <a:picLocks noChangeAspect="1" noChangeArrowheads="1"/>
          </p:cNvPicPr>
          <p:nvPr/>
        </p:nvPicPr>
        <p:blipFill>
          <a:blip r:embed="rId5"/>
          <a:srcRect/>
          <a:stretch>
            <a:fillRect/>
          </a:stretch>
        </p:blipFill>
        <p:spPr bwMode="auto">
          <a:xfrm>
            <a:off x="5410200" y="1828799"/>
            <a:ext cx="3048000" cy="2481943"/>
          </a:xfrm>
          <a:prstGeom prst="rect">
            <a:avLst/>
          </a:prstGeom>
          <a:noFill/>
        </p:spPr>
      </p:pic>
      <p:pic>
        <p:nvPicPr>
          <p:cNvPr id="48130" name="Picture 35" descr="DSC06376.JPG"/>
          <p:cNvPicPr>
            <a:picLocks noChangeAspect="1" noChangeArrowheads="1"/>
          </p:cNvPicPr>
          <p:nvPr/>
        </p:nvPicPr>
        <p:blipFill>
          <a:blip r:embed="rId6"/>
          <a:srcRect/>
          <a:stretch>
            <a:fillRect/>
          </a:stretch>
        </p:blipFill>
        <p:spPr bwMode="auto">
          <a:xfrm>
            <a:off x="5486400" y="4343400"/>
            <a:ext cx="2992968" cy="2057400"/>
          </a:xfrm>
          <a:prstGeom prst="rect">
            <a:avLst/>
          </a:prstGeom>
          <a:noFill/>
        </p:spPr>
      </p:pic>
      <p:pic>
        <p:nvPicPr>
          <p:cNvPr id="48129" name="Picture 37" descr="DSC07013.JPG"/>
          <p:cNvPicPr>
            <a:picLocks noChangeAspect="1" noChangeArrowheads="1"/>
          </p:cNvPicPr>
          <p:nvPr/>
        </p:nvPicPr>
        <p:blipFill>
          <a:blip r:embed="rId7"/>
          <a:srcRect/>
          <a:stretch>
            <a:fillRect/>
          </a:stretch>
        </p:blipFill>
        <p:spPr bwMode="auto">
          <a:xfrm>
            <a:off x="2362199" y="4343400"/>
            <a:ext cx="3124201" cy="1981200"/>
          </a:xfrm>
          <a:prstGeom prst="rect">
            <a:avLst/>
          </a:prstGeom>
          <a:noFill/>
        </p:spPr>
      </p:pic>
      <p:pic>
        <p:nvPicPr>
          <p:cNvPr id="2050" name="Picture 2" descr="D:\ita ryk\DC visit Pic\101NIKON\DSCN6970.JPG"/>
          <p:cNvPicPr>
            <a:picLocks noChangeAspect="1" noChangeArrowheads="1"/>
          </p:cNvPicPr>
          <p:nvPr/>
        </p:nvPicPr>
        <p:blipFill>
          <a:blip r:embed="rId8" cstate="print"/>
          <a:srcRect/>
          <a:stretch>
            <a:fillRect/>
          </a:stretch>
        </p:blipFill>
        <p:spPr bwMode="auto">
          <a:xfrm>
            <a:off x="2362200" y="1828800"/>
            <a:ext cx="3276600" cy="25146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Content Placeholder 3" descr="DSC01692.JPG"/>
          <p:cNvPicPr>
            <a:picLocks noGrp="1" noChangeAspect="1"/>
          </p:cNvPicPr>
          <p:nvPr>
            <p:ph idx="1"/>
          </p:nvPr>
        </p:nvPicPr>
        <p:blipFill>
          <a:blip r:embed="rId2" cstate="email"/>
          <a:srcRect t="4301"/>
          <a:stretch>
            <a:fillRect/>
          </a:stretch>
        </p:blipFill>
        <p:spPr>
          <a:xfrm>
            <a:off x="498348" y="685800"/>
            <a:ext cx="3692652" cy="2650361"/>
          </a:xfrm>
        </p:spPr>
      </p:pic>
      <p:pic>
        <p:nvPicPr>
          <p:cNvPr id="34820" name="Picture 6" descr="DSC02152.JPG"/>
          <p:cNvPicPr>
            <a:picLocks noChangeAspect="1"/>
          </p:cNvPicPr>
          <p:nvPr/>
        </p:nvPicPr>
        <p:blipFill>
          <a:blip r:embed="rId3" cstate="email"/>
          <a:srcRect/>
          <a:stretch>
            <a:fillRect/>
          </a:stretch>
        </p:blipFill>
        <p:spPr bwMode="auto">
          <a:xfrm>
            <a:off x="4800600" y="3657600"/>
            <a:ext cx="3690435" cy="2583305"/>
          </a:xfrm>
          <a:prstGeom prst="rect">
            <a:avLst/>
          </a:prstGeom>
          <a:noFill/>
          <a:ln w="9525">
            <a:noFill/>
            <a:miter lim="800000"/>
            <a:headEnd/>
            <a:tailEnd/>
          </a:ln>
        </p:spPr>
      </p:pic>
      <p:pic>
        <p:nvPicPr>
          <p:cNvPr id="34821" name="Picture 11" descr="DSC05200.JPG"/>
          <p:cNvPicPr>
            <a:picLocks noChangeAspect="1"/>
          </p:cNvPicPr>
          <p:nvPr/>
        </p:nvPicPr>
        <p:blipFill>
          <a:blip r:embed="rId4" cstate="email"/>
          <a:srcRect/>
          <a:stretch>
            <a:fillRect/>
          </a:stretch>
        </p:blipFill>
        <p:spPr bwMode="auto">
          <a:xfrm>
            <a:off x="498348" y="3655014"/>
            <a:ext cx="3684894" cy="2585891"/>
          </a:xfrm>
          <a:prstGeom prst="rect">
            <a:avLst/>
          </a:prstGeom>
          <a:noFill/>
          <a:ln w="9525">
            <a:noFill/>
            <a:miter lim="800000"/>
            <a:headEnd/>
            <a:tailEnd/>
          </a:ln>
        </p:spPr>
      </p:pic>
      <p:pic>
        <p:nvPicPr>
          <p:cNvPr id="6" name="Picture 1" descr="F:\Sweater Dis\DSC01428.JPG"/>
          <p:cNvPicPr>
            <a:picLocks noChangeAspect="1" noChangeArrowheads="1"/>
          </p:cNvPicPr>
          <p:nvPr/>
        </p:nvPicPr>
        <p:blipFill>
          <a:blip r:embed="rId5" cstate="print"/>
          <a:srcRect/>
          <a:stretch>
            <a:fillRect/>
          </a:stretch>
        </p:blipFill>
        <p:spPr bwMode="auto">
          <a:xfrm>
            <a:off x="4724400" y="685800"/>
            <a:ext cx="3810000" cy="25908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Pictorial View Of Kits</a:t>
            </a:r>
            <a:endParaRPr lang="en-US" dirty="0"/>
          </a:p>
        </p:txBody>
      </p:sp>
      <p:pic>
        <p:nvPicPr>
          <p:cNvPr id="4" name="Content Placeholder 3" descr="11a.JPG"/>
          <p:cNvPicPr>
            <a:picLocks noGrp="1" noChangeAspect="1"/>
          </p:cNvPicPr>
          <p:nvPr>
            <p:ph idx="1"/>
          </p:nvPr>
        </p:nvPicPr>
        <p:blipFill>
          <a:blip r:embed="rId2" cstate="print"/>
          <a:stretch>
            <a:fillRect/>
          </a:stretch>
        </p:blipFill>
        <p:spPr>
          <a:xfrm>
            <a:off x="228600" y="1676400"/>
            <a:ext cx="2743200" cy="4343400"/>
          </a:xfrm>
          <a:prstGeom prst="rect">
            <a:avLst/>
          </a:prstGeom>
        </p:spPr>
      </p:pic>
      <p:sp>
        <p:nvSpPr>
          <p:cNvPr id="7" name="TextBox 6"/>
          <p:cNvSpPr txBox="1"/>
          <p:nvPr/>
        </p:nvSpPr>
        <p:spPr>
          <a:xfrm>
            <a:off x="-228600" y="6019800"/>
            <a:ext cx="3810000" cy="369332"/>
          </a:xfrm>
          <a:prstGeom prst="rect">
            <a:avLst/>
          </a:prstGeom>
          <a:noFill/>
        </p:spPr>
        <p:txBody>
          <a:bodyPr wrap="square" rtlCol="0">
            <a:spAutoFit/>
          </a:bodyPr>
          <a:lstStyle/>
          <a:p>
            <a:pPr algn="ctr"/>
            <a:r>
              <a:rPr lang="en-US" b="1" dirty="0" smtClean="0"/>
              <a:t>Reading Kit</a:t>
            </a:r>
            <a:endParaRPr lang="en-US" b="1" dirty="0"/>
          </a:p>
        </p:txBody>
      </p:sp>
      <p:pic>
        <p:nvPicPr>
          <p:cNvPr id="8" name="Picture 7" descr="DSC03328 - Copy.JPG"/>
          <p:cNvPicPr>
            <a:picLocks noChangeAspect="1"/>
          </p:cNvPicPr>
          <p:nvPr/>
        </p:nvPicPr>
        <p:blipFill>
          <a:blip r:embed="rId3" cstate="print"/>
          <a:stretch>
            <a:fillRect/>
          </a:stretch>
        </p:blipFill>
        <p:spPr>
          <a:xfrm>
            <a:off x="3200400" y="1676400"/>
            <a:ext cx="2895600" cy="4343400"/>
          </a:xfrm>
          <a:prstGeom prst="rect">
            <a:avLst/>
          </a:prstGeom>
        </p:spPr>
      </p:pic>
      <p:sp>
        <p:nvSpPr>
          <p:cNvPr id="9" name="TextBox 8"/>
          <p:cNvSpPr txBox="1"/>
          <p:nvPr/>
        </p:nvSpPr>
        <p:spPr>
          <a:xfrm>
            <a:off x="2895600" y="6019800"/>
            <a:ext cx="3810000" cy="369332"/>
          </a:xfrm>
          <a:prstGeom prst="rect">
            <a:avLst/>
          </a:prstGeom>
          <a:noFill/>
        </p:spPr>
        <p:txBody>
          <a:bodyPr wrap="square" rtlCol="0">
            <a:spAutoFit/>
          </a:bodyPr>
          <a:lstStyle/>
          <a:p>
            <a:pPr algn="ctr"/>
            <a:r>
              <a:rPr lang="en-US" b="1" dirty="0" smtClean="0"/>
              <a:t>Health Kit</a:t>
            </a:r>
            <a:endParaRPr lang="en-US" b="1" dirty="0"/>
          </a:p>
        </p:txBody>
      </p:sp>
      <p:pic>
        <p:nvPicPr>
          <p:cNvPr id="10" name="Picture 9" descr="Sports Kit Students of GGPS Tattar Chacahr playing jumping rope.JPG"/>
          <p:cNvPicPr>
            <a:picLocks noChangeAspect="1"/>
          </p:cNvPicPr>
          <p:nvPr/>
        </p:nvPicPr>
        <p:blipFill>
          <a:blip r:embed="rId4" cstate="print"/>
          <a:stretch>
            <a:fillRect/>
          </a:stretch>
        </p:blipFill>
        <p:spPr>
          <a:xfrm>
            <a:off x="6248400" y="1676400"/>
            <a:ext cx="2667000" cy="4343400"/>
          </a:xfrm>
          <a:prstGeom prst="rect">
            <a:avLst/>
          </a:prstGeom>
        </p:spPr>
      </p:pic>
      <p:sp>
        <p:nvSpPr>
          <p:cNvPr id="13" name="TextBox 12"/>
          <p:cNvSpPr txBox="1"/>
          <p:nvPr/>
        </p:nvSpPr>
        <p:spPr>
          <a:xfrm>
            <a:off x="5334000" y="6019800"/>
            <a:ext cx="3810000" cy="369332"/>
          </a:xfrm>
          <a:prstGeom prst="rect">
            <a:avLst/>
          </a:prstGeom>
          <a:noFill/>
        </p:spPr>
        <p:txBody>
          <a:bodyPr wrap="square" rtlCol="0">
            <a:spAutoFit/>
          </a:bodyPr>
          <a:lstStyle/>
          <a:p>
            <a:pPr algn="ctr"/>
            <a:r>
              <a:rPr lang="en-US" b="1" dirty="0" smtClean="0"/>
              <a:t>Sports Kit</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a:xfrm>
            <a:off x="685800" y="1676400"/>
            <a:ext cx="1447800" cy="4572000"/>
          </a:xfrm>
        </p:spPr>
        <p:txBody>
          <a:bodyPr vert="vert">
            <a:normAutofit lnSpcReduction="10000"/>
          </a:bodyPr>
          <a:lstStyle/>
          <a:p>
            <a:endParaRPr lang="en-US" dirty="0" smtClean="0"/>
          </a:p>
          <a:p>
            <a:endParaRPr lang="en-US" dirty="0" smtClean="0"/>
          </a:p>
          <a:p>
            <a:endParaRPr lang="en-US" sz="1600" b="1" dirty="0" smtClean="0"/>
          </a:p>
          <a:p>
            <a:endParaRPr lang="en-US" sz="1600" b="1" dirty="0" smtClean="0"/>
          </a:p>
          <a:p>
            <a:r>
              <a:rPr lang="en-US" sz="2400" b="1" dirty="0" smtClean="0">
                <a:solidFill>
                  <a:schemeClr val="accent5">
                    <a:lumMod val="50000"/>
                  </a:schemeClr>
                </a:solidFill>
              </a:rPr>
              <a:t>School  inaugurations </a:t>
            </a:r>
            <a:endParaRPr lang="en-US" sz="1600" b="1" dirty="0" smtClean="0"/>
          </a:p>
        </p:txBody>
      </p:sp>
      <p:pic>
        <p:nvPicPr>
          <p:cNvPr id="7" name="Picture 6" descr="C:\Users\Farooq\Desktop\images.jpg"/>
          <p:cNvPicPr/>
          <p:nvPr/>
        </p:nvPicPr>
        <p:blipFill>
          <a:blip r:embed="rId3"/>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a:xfrm>
            <a:off x="1524000" y="1676400"/>
            <a:ext cx="7162800" cy="4572000"/>
          </a:xfrm>
        </p:spPr>
        <p:txBody>
          <a:bodyPr>
            <a:normAutofit/>
          </a:bodyPr>
          <a:lstStyle/>
          <a:p>
            <a:pPr marL="274320" lvl="2" indent="-274320">
              <a:buClr>
                <a:schemeClr val="accent3"/>
              </a:buClr>
              <a:buSzPct val="95000"/>
            </a:pPr>
            <a:endParaRPr lang="en-US" sz="2000" b="1" dirty="0" smtClean="0"/>
          </a:p>
          <a:p>
            <a:pPr marL="274320" lvl="2" indent="-274320">
              <a:buClr>
                <a:schemeClr val="accent3"/>
              </a:buClr>
              <a:buSzPct val="95000"/>
              <a:buNone/>
            </a:pPr>
            <a:endParaRPr lang="en-US" sz="2000" b="1" dirty="0" smtClean="0"/>
          </a:p>
        </p:txBody>
      </p:sp>
      <p:graphicFrame>
        <p:nvGraphicFramePr>
          <p:cNvPr id="14" name="Table 13"/>
          <p:cNvGraphicFramePr>
            <a:graphicFrameLocks noGrp="1"/>
          </p:cNvGraphicFramePr>
          <p:nvPr/>
        </p:nvGraphicFramePr>
        <p:xfrm>
          <a:off x="2330767" y="1813877"/>
          <a:ext cx="6203633" cy="4570517"/>
        </p:xfrm>
        <a:graphic>
          <a:graphicData uri="http://schemas.openxmlformats.org/drawingml/2006/table">
            <a:tbl>
              <a:tblPr/>
              <a:tblGrid>
                <a:gridCol w="3053042"/>
                <a:gridCol w="3150591"/>
              </a:tblGrid>
              <a:tr h="2300923">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9594">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026" name="Picture 2" descr="D:\ita ryk\DSC06751.JPG"/>
          <p:cNvPicPr>
            <a:picLocks noChangeAspect="1" noChangeArrowheads="1"/>
          </p:cNvPicPr>
          <p:nvPr/>
        </p:nvPicPr>
        <p:blipFill>
          <a:blip r:embed="rId5" cstate="print"/>
          <a:srcRect/>
          <a:stretch>
            <a:fillRect/>
          </a:stretch>
        </p:blipFill>
        <p:spPr bwMode="auto">
          <a:xfrm>
            <a:off x="5257800" y="4114800"/>
            <a:ext cx="3276600" cy="2514600"/>
          </a:xfrm>
          <a:prstGeom prst="rect">
            <a:avLst/>
          </a:prstGeom>
          <a:noFill/>
        </p:spPr>
      </p:pic>
      <p:pic>
        <p:nvPicPr>
          <p:cNvPr id="3074" name="Picture 2" descr="C:\Users\Sony\Desktop\ITA\inuagration\DSC06024.JPG"/>
          <p:cNvPicPr>
            <a:picLocks noChangeAspect="1" noChangeArrowheads="1"/>
          </p:cNvPicPr>
          <p:nvPr/>
        </p:nvPicPr>
        <p:blipFill>
          <a:blip r:embed="rId6" cstate="print"/>
          <a:srcRect/>
          <a:stretch>
            <a:fillRect/>
          </a:stretch>
        </p:blipFill>
        <p:spPr bwMode="auto">
          <a:xfrm>
            <a:off x="2133600" y="4191000"/>
            <a:ext cx="3124200" cy="2438400"/>
          </a:xfrm>
          <a:prstGeom prst="rect">
            <a:avLst/>
          </a:prstGeom>
          <a:noFill/>
        </p:spPr>
      </p:pic>
      <p:pic>
        <p:nvPicPr>
          <p:cNvPr id="3075" name="Picture 3" descr="C:\Users\Sony\Desktop\ITA\inuagration\DSC03329 - Copy.JPG"/>
          <p:cNvPicPr>
            <a:picLocks noChangeAspect="1" noChangeArrowheads="1"/>
          </p:cNvPicPr>
          <p:nvPr/>
        </p:nvPicPr>
        <p:blipFill>
          <a:blip r:embed="rId7" cstate="print"/>
          <a:srcRect/>
          <a:stretch>
            <a:fillRect/>
          </a:stretch>
        </p:blipFill>
        <p:spPr bwMode="auto">
          <a:xfrm>
            <a:off x="5257800" y="1752600"/>
            <a:ext cx="3313612" cy="2362200"/>
          </a:xfrm>
          <a:prstGeom prst="rect">
            <a:avLst/>
          </a:prstGeom>
          <a:noFill/>
        </p:spPr>
      </p:pic>
      <p:pic>
        <p:nvPicPr>
          <p:cNvPr id="2" name="Picture 2" descr="G:\DSC08712.JPG"/>
          <p:cNvPicPr>
            <a:picLocks noChangeAspect="1" noChangeArrowheads="1"/>
          </p:cNvPicPr>
          <p:nvPr/>
        </p:nvPicPr>
        <p:blipFill>
          <a:blip r:embed="rId8" cstate="print"/>
          <a:srcRect/>
          <a:stretch>
            <a:fillRect/>
          </a:stretch>
        </p:blipFill>
        <p:spPr bwMode="auto">
          <a:xfrm>
            <a:off x="2133600" y="1828800"/>
            <a:ext cx="3124200" cy="23622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3048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a:xfrm>
            <a:off x="685800" y="1676400"/>
            <a:ext cx="1447800" cy="4572000"/>
          </a:xfrm>
        </p:spPr>
        <p:txBody>
          <a:bodyPr vert="vert">
            <a:normAutofit lnSpcReduction="10000"/>
          </a:bodyPr>
          <a:lstStyle/>
          <a:p>
            <a:endParaRPr lang="en-US" dirty="0" smtClean="0"/>
          </a:p>
          <a:p>
            <a:endParaRPr lang="en-US" dirty="0" smtClean="0"/>
          </a:p>
          <a:p>
            <a:endParaRPr lang="en-US" sz="1600" b="1" dirty="0" smtClean="0"/>
          </a:p>
          <a:p>
            <a:endParaRPr lang="en-US" sz="1600" b="1" dirty="0" smtClean="0"/>
          </a:p>
          <a:p>
            <a:r>
              <a:rPr lang="en-US" sz="2400" b="1" dirty="0" smtClean="0">
                <a:solidFill>
                  <a:schemeClr val="accent5">
                    <a:lumMod val="50000"/>
                  </a:schemeClr>
                </a:solidFill>
              </a:rPr>
              <a:t>Literacy Walk</a:t>
            </a:r>
            <a:endParaRPr lang="en-US" sz="1600" b="1" dirty="0" smtClean="0"/>
          </a:p>
        </p:txBody>
      </p:sp>
      <p:pic>
        <p:nvPicPr>
          <p:cNvPr id="7" name="Picture 6" descr="C:\Users\Farooq\Desktop\images.jpg"/>
          <p:cNvPicPr/>
          <p:nvPr/>
        </p:nvPicPr>
        <p:blipFill>
          <a:blip r:embed="rId3"/>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a:xfrm>
            <a:off x="1524000" y="1676400"/>
            <a:ext cx="7162800" cy="4572000"/>
          </a:xfrm>
        </p:spPr>
        <p:txBody>
          <a:bodyPr>
            <a:normAutofit/>
          </a:bodyPr>
          <a:lstStyle/>
          <a:p>
            <a:pPr marL="274320" lvl="2" indent="-274320">
              <a:buClr>
                <a:schemeClr val="accent3"/>
              </a:buClr>
              <a:buSzPct val="95000"/>
            </a:pPr>
            <a:endParaRPr lang="en-US" sz="2000" b="1" dirty="0" smtClean="0"/>
          </a:p>
          <a:p>
            <a:pPr marL="274320" lvl="2" indent="-274320">
              <a:buClr>
                <a:schemeClr val="accent3"/>
              </a:buClr>
              <a:buSzPct val="95000"/>
              <a:buNone/>
            </a:pPr>
            <a:endParaRPr lang="en-US" sz="2000" b="1" dirty="0" smtClean="0"/>
          </a:p>
        </p:txBody>
      </p:sp>
      <p:graphicFrame>
        <p:nvGraphicFramePr>
          <p:cNvPr id="14" name="Table 13"/>
          <p:cNvGraphicFramePr>
            <a:graphicFrameLocks noGrp="1"/>
          </p:cNvGraphicFramePr>
          <p:nvPr/>
        </p:nvGraphicFramePr>
        <p:xfrm>
          <a:off x="2330767" y="1813877"/>
          <a:ext cx="6203633" cy="4570517"/>
        </p:xfrm>
        <a:graphic>
          <a:graphicData uri="http://schemas.openxmlformats.org/drawingml/2006/table">
            <a:tbl>
              <a:tblPr/>
              <a:tblGrid>
                <a:gridCol w="3053042"/>
                <a:gridCol w="3150591"/>
              </a:tblGrid>
              <a:tr h="2300923">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9594">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9" name="Picture 18" descr="DSC01535.JPG"/>
          <p:cNvPicPr/>
          <p:nvPr/>
        </p:nvPicPr>
        <p:blipFill>
          <a:blip r:embed="rId5" cstate="print"/>
          <a:stretch>
            <a:fillRect/>
          </a:stretch>
        </p:blipFill>
        <p:spPr>
          <a:xfrm>
            <a:off x="2362200" y="4191000"/>
            <a:ext cx="3048000" cy="2362200"/>
          </a:xfrm>
          <a:prstGeom prst="rect">
            <a:avLst/>
          </a:prstGeom>
        </p:spPr>
      </p:pic>
      <p:pic>
        <p:nvPicPr>
          <p:cNvPr id="20" name="Picture 19" descr="DSC01538.JPG"/>
          <p:cNvPicPr/>
          <p:nvPr/>
        </p:nvPicPr>
        <p:blipFill>
          <a:blip r:embed="rId6" cstate="print"/>
          <a:stretch>
            <a:fillRect/>
          </a:stretch>
        </p:blipFill>
        <p:spPr>
          <a:xfrm>
            <a:off x="5486400" y="4191000"/>
            <a:ext cx="3038475" cy="2362200"/>
          </a:xfrm>
          <a:prstGeom prst="rect">
            <a:avLst/>
          </a:prstGeom>
        </p:spPr>
      </p:pic>
      <p:pic>
        <p:nvPicPr>
          <p:cNvPr id="1027" name="Picture 3" descr="C:\Users\Sony\Desktop\ITA\New folder (4)\DSC03814.JPG"/>
          <p:cNvPicPr>
            <a:picLocks noChangeAspect="1" noChangeArrowheads="1"/>
          </p:cNvPicPr>
          <p:nvPr/>
        </p:nvPicPr>
        <p:blipFill>
          <a:blip r:embed="rId7" cstate="print"/>
          <a:srcRect/>
          <a:stretch>
            <a:fillRect/>
          </a:stretch>
        </p:blipFill>
        <p:spPr bwMode="auto">
          <a:xfrm>
            <a:off x="2286000" y="1752600"/>
            <a:ext cx="6324600" cy="2362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52600" y="2362200"/>
            <a:ext cx="6324600" cy="1371602"/>
          </a:xfrm>
        </p:spPr>
        <p:txBody>
          <a:bodyPr/>
          <a:lstStyle/>
          <a:p>
            <a:pPr algn="ctr"/>
            <a:r>
              <a:rPr lang="en-US" sz="2000" b="1" dirty="0" smtClean="0">
                <a:solidFill>
                  <a:srgbClr val="C00000"/>
                </a:solidFill>
                <a:latin typeface="Times New Roman" pitchFamily="18" charset="0"/>
                <a:cs typeface="Times New Roman" pitchFamily="18" charset="0"/>
              </a:rPr>
              <a:t>“</a:t>
            </a:r>
            <a:r>
              <a:rPr lang="en-US" sz="2000" b="1" i="1" dirty="0" smtClean="0">
                <a:solidFill>
                  <a:srgbClr val="C00000"/>
                </a:solidFill>
                <a:latin typeface="Times New Roman" pitchFamily="18" charset="0"/>
                <a:cs typeface="Times New Roman" pitchFamily="18" charset="0"/>
              </a:rPr>
              <a:t>CHILDREN, ESPECIALLY GIRLS AGED 2-12 HAVE ACCESS TO QUALITY EDUCATION WITH IMPROVED INFRASTRUCTURE AND SAFE LEARNING ENVIRONMENT</a:t>
            </a:r>
            <a:r>
              <a:rPr lang="en-GB" sz="2000" b="1" i="1" dirty="0" smtClean="0">
                <a:solidFill>
                  <a:srgbClr val="C00000"/>
                </a:solidFill>
                <a:latin typeface="Times New Roman" pitchFamily="18" charset="0"/>
                <a:cs typeface="Times New Roman" pitchFamily="18" charset="0"/>
              </a:rPr>
              <a:t>”</a:t>
            </a:r>
            <a:endParaRPr lang="en-US" sz="2000" dirty="0">
              <a:solidFill>
                <a:srgbClr val="C00000"/>
              </a:solidFill>
              <a:latin typeface="Times New Roman" pitchFamily="18" charset="0"/>
              <a:cs typeface="Times New Roman" pitchFamily="18" charset="0"/>
            </a:endParaRPr>
          </a:p>
        </p:txBody>
      </p:sp>
      <p:sp>
        <p:nvSpPr>
          <p:cNvPr id="6" name="Text Placeholder 5"/>
          <p:cNvSpPr>
            <a:spLocks noGrp="1"/>
          </p:cNvSpPr>
          <p:nvPr>
            <p:ph type="body" idx="2"/>
          </p:nvPr>
        </p:nvSpPr>
        <p:spPr>
          <a:xfrm>
            <a:off x="685800" y="1676400"/>
            <a:ext cx="1447800" cy="4572000"/>
          </a:xfrm>
        </p:spPr>
        <p:txBody>
          <a:bodyPr vert="vert">
            <a:normAutofit/>
          </a:bodyPr>
          <a:lstStyle/>
          <a:p>
            <a:endParaRPr lang="en-US" dirty="0" smtClean="0"/>
          </a:p>
          <a:p>
            <a:endParaRPr lang="en-US" dirty="0" smtClean="0"/>
          </a:p>
        </p:txBody>
      </p:sp>
      <p:pic>
        <p:nvPicPr>
          <p:cNvPr id="7" name="Picture 6" descr="C:\Users\Farooq\Desktop\images.jpg"/>
          <p:cNvPicPr/>
          <p:nvPr/>
        </p:nvPicPr>
        <p:blipFill>
          <a:blip r:embed="rId3"/>
          <a:srcRect/>
          <a:stretch>
            <a:fillRect/>
          </a:stretch>
        </p:blipFill>
        <p:spPr bwMode="auto">
          <a:xfrm>
            <a:off x="228600" y="228600"/>
            <a:ext cx="1019175" cy="1390650"/>
          </a:xfrm>
          <a:prstGeom prst="rect">
            <a:avLst/>
          </a:prstGeom>
          <a:noFill/>
          <a:ln w="9525">
            <a:noFill/>
            <a:miter lim="800000"/>
            <a:headEnd/>
            <a:tailEnd/>
          </a:ln>
        </p:spPr>
      </p:pic>
      <p:pic>
        <p:nvPicPr>
          <p:cNvPr id="8" name="Picture 7"/>
          <p:cNvPicPr/>
          <p:nvPr/>
        </p:nvPicPr>
        <p:blipFill>
          <a:blip r:embed="rId4"/>
          <a:srcRect/>
          <a:stretch>
            <a:fillRect/>
          </a:stretch>
        </p:blipFill>
        <p:spPr bwMode="auto">
          <a:xfrm>
            <a:off x="8077200" y="381000"/>
            <a:ext cx="851535" cy="1304925"/>
          </a:xfrm>
          <a:prstGeom prst="rect">
            <a:avLst/>
          </a:prstGeom>
          <a:noFill/>
          <a:ln w="9525">
            <a:noFill/>
            <a:miter lim="800000"/>
            <a:headEnd/>
            <a:tailEnd/>
          </a:ln>
        </p:spPr>
      </p:pic>
      <p:sp>
        <p:nvSpPr>
          <p:cNvPr id="9" name="Content Placeholder 8"/>
          <p:cNvSpPr>
            <a:spLocks noGrp="1"/>
          </p:cNvSpPr>
          <p:nvPr>
            <p:ph sz="half" idx="1"/>
          </p:nvPr>
        </p:nvSpPr>
        <p:spPr>
          <a:xfrm>
            <a:off x="1066800" y="1066800"/>
            <a:ext cx="7162800" cy="3886200"/>
          </a:xfrm>
        </p:spPr>
        <p:txBody>
          <a:bodyPr>
            <a:normAutofit fontScale="92500" lnSpcReduction="10000"/>
          </a:bodyPr>
          <a:lstStyle/>
          <a:p>
            <a:pPr marL="274320" lvl="2" indent="-274320">
              <a:buClr>
                <a:schemeClr val="accent3"/>
              </a:buClr>
              <a:buSzPct val="95000"/>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endParaRPr lang="en-US" sz="2000" b="1" dirty="0" smtClean="0"/>
          </a:p>
          <a:p>
            <a:pPr marL="274320" lvl="2" indent="-274320">
              <a:buClr>
                <a:schemeClr val="accent3"/>
              </a:buClr>
              <a:buSzPct val="95000"/>
              <a:buNone/>
            </a:pPr>
            <a:r>
              <a:rPr lang="en-US" sz="2000" b="1" dirty="0" smtClean="0"/>
              <a:t>            </a:t>
            </a:r>
            <a:r>
              <a:rPr lang="en-US" sz="4000" b="1" dirty="0" smtClean="0">
                <a:solidFill>
                  <a:schemeClr val="accent6">
                    <a:lumMod val="50000"/>
                  </a:schemeClr>
                </a:solidFill>
              </a:rPr>
              <a:t>                Thank you</a:t>
            </a:r>
            <a:endParaRPr lang="en-US" sz="2000" b="1" dirty="0" smtClean="0">
              <a:solidFill>
                <a:schemeClr val="accent6">
                  <a:lumMod val="50000"/>
                </a:schemeClr>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504</TotalTime>
  <Words>1180</Words>
  <Application>Microsoft Office PowerPoint</Application>
  <PresentationFormat>On-screen Show (4:3)</PresentationFormat>
  <Paragraphs>248</Paragraphs>
  <Slides>21</Slides>
  <Notes>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“CHILDREN, ESPECIALLY GIRLS AGED 2-12 HAVE ACCESS TO QUALITY EDUCATION WITH IMPROVED INFRASTRUCTURE AND SAFE LEARNING ENVIRONMENT”   Prepared By:  ITA RYK.</vt:lpstr>
      <vt:lpstr>Components of ITA</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Slide 17</vt:lpstr>
      <vt:lpstr>Pictorial View Of Kits</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lpstr>“CHILDREN, ESPECIALLY GIRLS AGED 2-12 HAVE ACCESS TO QUALITY EDUCATION WITH IMPROVED INFRASTRUCTURE AND SAFE LEARNING ENVIRONMENT”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ESPECIALLY GIRLS AGED 2-12 HAVE ACCESS TO QUALITY EDUCATION WITH IMPROVED INFRASTRUCTURE AND SAFE LEARNING ENVIRONMENT”</dc:title>
  <dc:creator>Farooq</dc:creator>
  <cp:lastModifiedBy>Sony</cp:lastModifiedBy>
  <cp:revision>98</cp:revision>
  <dcterms:created xsi:type="dcterms:W3CDTF">2012-10-17T07:37:28Z</dcterms:created>
  <dcterms:modified xsi:type="dcterms:W3CDTF">2013-06-25T06:29:43Z</dcterms:modified>
</cp:coreProperties>
</file>